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9" r:id="rId5"/>
    <p:sldMasterId id="2147483712" r:id="rId6"/>
  </p:sldMasterIdLst>
  <p:sldIdLst>
    <p:sldId id="256" r:id="rId7"/>
    <p:sldId id="344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338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339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340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341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42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43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57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3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792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9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24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5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65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9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6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5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2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4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4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3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0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8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93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17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8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8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1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0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8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28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708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1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0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9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6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8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9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28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8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7307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8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8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9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7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1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6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78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1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292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23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4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50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9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3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14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200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0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5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29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6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A67F2-053E-4547-8CAF-9DBF9EFAC2EF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5C027-B228-443B-9A82-2041162F6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54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9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0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3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13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6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56785" y="2505670"/>
            <a:ext cx="2678429" cy="940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600">
                <a:solidFill>
                  <a:prstClr val="white"/>
                </a:solidFill>
              </a:rPr>
              <a:t>Team 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193040"/>
            <a:ext cx="241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600">
              <a:solidFill>
                <a:prstClr val="white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/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4232910" y="3917911"/>
            <a:ext cx="37738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white"/>
                </a:solidFill>
              </a:rPr>
              <a:t>김아름 안규호 오정은 이재홍 황유현</a:t>
            </a:r>
          </a:p>
        </p:txBody>
      </p:sp>
    </p:spTree>
    <p:extLst>
      <p:ext uri="{BB962C8B-B14F-4D97-AF65-F5344CB8AC3E}">
        <p14:creationId xmlns:p14="http://schemas.microsoft.com/office/powerpoint/2010/main" val="40224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/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" y="193040"/>
            <a:ext cx="241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730500" y="2428356"/>
            <a:ext cx="6731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dirty="0">
                <a:solidFill>
                  <a:prstClr val="white"/>
                </a:solidFill>
              </a:rPr>
              <a:t>1.2</a:t>
            </a:r>
            <a:r>
              <a:rPr lang="ko-KR" altLang="en-US" sz="4400" dirty="0">
                <a:solidFill>
                  <a:prstClr val="white"/>
                </a:solidFill>
              </a:rPr>
              <a:t> </a:t>
            </a:r>
            <a:r>
              <a:rPr lang="ko-KR" altLang="en-US" sz="4400" dirty="0" err="1">
                <a:solidFill>
                  <a:prstClr val="white"/>
                </a:solidFill>
              </a:rPr>
              <a:t>딥러닝</a:t>
            </a:r>
            <a:r>
              <a:rPr lang="ko-KR" altLang="en-US" sz="4400" dirty="0">
                <a:solidFill>
                  <a:prstClr val="white"/>
                </a:solidFill>
              </a:rPr>
              <a:t> 이전</a:t>
            </a:r>
            <a:r>
              <a:rPr lang="en-US" altLang="ko-KR" sz="4400" dirty="0">
                <a:solidFill>
                  <a:prstClr val="white"/>
                </a:solidFill>
              </a:rPr>
              <a:t>:</a:t>
            </a:r>
            <a:r>
              <a:rPr lang="ko-KR" altLang="en-US" sz="4400" dirty="0">
                <a:solidFill>
                  <a:prstClr val="white"/>
                </a:solidFill>
              </a:rPr>
              <a:t> </a:t>
            </a:r>
          </a:p>
          <a:p>
            <a:pPr algn="ctr">
              <a:defRPr/>
            </a:pPr>
            <a:r>
              <a:rPr lang="ko-KR" altLang="en-US" sz="4400" dirty="0">
                <a:solidFill>
                  <a:prstClr val="white"/>
                </a:solidFill>
              </a:rPr>
              <a:t>머신 러닝의 간략한 역사</a:t>
            </a:r>
            <a:endParaRPr lang="ko-KR" altLang="en-US" sz="4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4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17" y="294640"/>
            <a:ext cx="21602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prstClr val="white"/>
                </a:solidFill>
              </a:rPr>
              <a:t>1.2.1</a:t>
            </a:r>
            <a:r>
              <a:rPr lang="ko-KR" altLang="en-US">
                <a:solidFill>
                  <a:prstClr val="white"/>
                </a:solidFill>
              </a:rPr>
              <a:t> 확률적 모델링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76362" y="2219866"/>
            <a:ext cx="3102818" cy="4260358"/>
            <a:chOff x="883920" y="1037307"/>
            <a:chExt cx="3586480" cy="4510052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/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1803381" y="1037307"/>
              <a:ext cx="1757501" cy="16804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600">
                  <a:solidFill>
                    <a:prstClr val="white"/>
                  </a:solidFill>
                </a:rPr>
                <a:t>나</a:t>
              </a:r>
              <a:r>
                <a:rPr lang="ko-KR" altLang="en-US">
                  <a:solidFill>
                    <a:prstClr val="white"/>
                  </a:solidFill>
                </a:rPr>
                <a:t>이브 베이즈 알고리즘</a:t>
              </a:r>
            </a:p>
          </p:txBody>
        </p:sp>
      </p:grpSp>
      <p:sp>
        <p:nvSpPr>
          <p:cNvPr id="7" name="사각형: 둥근 모서리 6"/>
          <p:cNvSpPr/>
          <p:nvPr/>
        </p:nvSpPr>
        <p:spPr>
          <a:xfrm>
            <a:off x="4106441" y="3049901"/>
            <a:ext cx="3102818" cy="3461047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9"/>
          <p:cNvSpPr/>
          <p:nvPr/>
        </p:nvSpPr>
        <p:spPr>
          <a:xfrm>
            <a:off x="7874836" y="3038734"/>
            <a:ext cx="3440802" cy="3410762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4810" y="3899218"/>
            <a:ext cx="2585922" cy="2290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>
                <a:solidFill>
                  <a:prstClr val="black"/>
                </a:solidFill>
              </a:rPr>
              <a:t>-</a:t>
            </a:r>
            <a:r>
              <a:rPr lang="ko-KR" altLang="en-US" sz="1600">
                <a:solidFill>
                  <a:prstClr val="black"/>
                </a:solidFill>
              </a:rPr>
              <a:t>확률적 모델링의 가장 잘 알려진 알고리즘</a:t>
            </a:r>
          </a:p>
          <a:p>
            <a:pPr algn="just">
              <a:defRPr/>
            </a:pPr>
            <a:r>
              <a:rPr lang="en-US" altLang="ko-KR" sz="1600">
                <a:solidFill>
                  <a:prstClr val="black"/>
                </a:solidFill>
              </a:rPr>
              <a:t>-</a:t>
            </a:r>
            <a:r>
              <a:rPr lang="ko-KR" altLang="en-US" sz="1600">
                <a:solidFill>
                  <a:prstClr val="black"/>
                </a:solidFill>
              </a:rPr>
              <a:t>입력 데이터의 특성이 모두 독립적이라고 가정하고 베이즈 정리를 적용한 머신 러닝 분류 알고리즘 </a:t>
            </a:r>
          </a:p>
          <a:p>
            <a:pPr algn="just">
              <a:defRPr/>
            </a:pPr>
            <a:r>
              <a:rPr lang="en-US" altLang="ko-KR" sz="1600">
                <a:solidFill>
                  <a:prstClr val="black"/>
                </a:solidFill>
              </a:rPr>
              <a:t>-</a:t>
            </a:r>
            <a:r>
              <a:rPr lang="ko-KR" altLang="en-US" sz="1600">
                <a:solidFill>
                  <a:prstClr val="black"/>
                </a:solidFill>
              </a:rPr>
              <a:t>첫 번째 컴퓨터가 등장하기 수십년 전부터 수작업으로 적용되었음</a:t>
            </a:r>
          </a:p>
        </p:txBody>
      </p:sp>
      <p:sp>
        <p:nvSpPr>
          <p:cNvPr id="16" name="TextBox 4"/>
          <p:cNvSpPr txBox="1"/>
          <p:nvPr/>
        </p:nvSpPr>
        <p:spPr>
          <a:xfrm>
            <a:off x="1889005" y="566147"/>
            <a:ext cx="488435" cy="11845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7200">
                <a:solidFill>
                  <a:srgbClr val="FFFFFF"/>
                </a:solidFill>
                <a:cs typeface="마루 부리 Beta"/>
              </a:rPr>
              <a:t>“</a:t>
            </a:r>
            <a:endParaRPr lang="ko-KR" altLang="en-US" sz="7200">
              <a:solidFill>
                <a:srgbClr val="FFFFFF"/>
              </a:solidFill>
              <a:cs typeface="마루 부리 Beta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2628864" y="1023129"/>
            <a:ext cx="5446528" cy="90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b="1" spc="-150">
                <a:solidFill>
                  <a:srgbClr val="FFFFFF"/>
                </a:solidFill>
                <a:cs typeface="마루 부리 Beta"/>
              </a:rPr>
              <a:t>확률적 모델링</a:t>
            </a:r>
            <a:r>
              <a:rPr lang="ko-KR" altLang="en-US" spc="-150">
                <a:solidFill>
                  <a:srgbClr val="FFFFFF"/>
                </a:solidFill>
                <a:cs typeface="마루 부리 Beta"/>
              </a:rPr>
              <a:t>이란</a:t>
            </a:r>
            <a:r>
              <a:rPr lang="en-US" altLang="ko-KR" spc="-150">
                <a:solidFill>
                  <a:srgbClr val="FFFFFF"/>
                </a:solidFill>
                <a:cs typeface="마루 부리 Beta"/>
              </a:rPr>
              <a:t>?</a:t>
            </a:r>
            <a:endParaRPr lang="ko-KR" altLang="en-US" spc="-150">
              <a:solidFill>
                <a:srgbClr val="FFFFFF"/>
              </a:solidFill>
              <a:cs typeface="마루 부리 Bet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pc="-150">
                <a:solidFill>
                  <a:srgbClr val="FFFFFF"/>
                </a:solidFill>
                <a:cs typeface="마루 부리 Beta"/>
              </a:rPr>
              <a:t> 통계학 이론을 데이터 분석에 응용한 것 </a:t>
            </a:r>
          </a:p>
        </p:txBody>
      </p:sp>
      <p:sp>
        <p:nvSpPr>
          <p:cNvPr id="20" name="타원 7"/>
          <p:cNvSpPr/>
          <p:nvPr/>
        </p:nvSpPr>
        <p:spPr>
          <a:xfrm>
            <a:off x="8826822" y="2126459"/>
            <a:ext cx="1505126" cy="1613983"/>
          </a:xfrm>
          <a:prstGeom prst="ellipse">
            <a:avLst/>
          </a:prstGeom>
          <a:solidFill>
            <a:srgbClr val="32639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 sz="1700">
                <a:solidFill>
                  <a:srgbClr val="FFFFFF"/>
                </a:solidFill>
                <a:cs typeface="마루 부리 Beta"/>
              </a:rPr>
              <a:t>로지스틱 회귀</a:t>
            </a:r>
          </a:p>
        </p:txBody>
      </p:sp>
      <p:sp>
        <p:nvSpPr>
          <p:cNvPr id="21" name="TextBox 12"/>
          <p:cNvSpPr txBox="1"/>
          <p:nvPr/>
        </p:nvSpPr>
        <p:spPr>
          <a:xfrm>
            <a:off x="8197012" y="3853435"/>
            <a:ext cx="2847092" cy="204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ko-KR" sz="1600">
                <a:solidFill>
                  <a:srgbClr val="000000"/>
                </a:solidFill>
                <a:cs typeface="마루 부리 Beta"/>
              </a:rPr>
              <a:t>-</a:t>
            </a:r>
            <a:r>
              <a:rPr lang="ko-KR" altLang="en-US" sz="1600">
                <a:solidFill>
                  <a:srgbClr val="000000"/>
                </a:solidFill>
                <a:cs typeface="마루 부리 Beta"/>
              </a:rPr>
              <a:t>나이브 베이즈와 밀접하게 연관된 모델</a:t>
            </a:r>
          </a:p>
          <a:p>
            <a:pPr algn="just">
              <a:spcBef>
                <a:spcPct val="0"/>
              </a:spcBef>
              <a:defRPr/>
            </a:pPr>
            <a:r>
              <a:rPr lang="en-US" altLang="ko-KR" sz="1600">
                <a:solidFill>
                  <a:srgbClr val="000000"/>
                </a:solidFill>
                <a:cs typeface="마루 부리 Beta"/>
              </a:rPr>
              <a:t>-</a:t>
            </a:r>
            <a:r>
              <a:rPr lang="ko-KR" altLang="en-US" sz="1600">
                <a:solidFill>
                  <a:srgbClr val="000000"/>
                </a:solidFill>
                <a:cs typeface="마루 부리 Beta"/>
              </a:rPr>
              <a:t>분류 알고리즘</a:t>
            </a:r>
          </a:p>
          <a:p>
            <a:pPr algn="just">
              <a:spcBef>
                <a:spcPct val="0"/>
              </a:spcBef>
              <a:defRPr/>
            </a:pPr>
            <a:r>
              <a:rPr lang="en-US" altLang="ko-KR" sz="1600">
                <a:solidFill>
                  <a:srgbClr val="000000"/>
                </a:solidFill>
                <a:cs typeface="마루 부리 Beta"/>
              </a:rPr>
              <a:t>-</a:t>
            </a:r>
            <a:r>
              <a:rPr lang="ko-KR" altLang="en-US" sz="1600">
                <a:solidFill>
                  <a:srgbClr val="000000"/>
                </a:solidFill>
                <a:cs typeface="마루 부리 Beta"/>
              </a:rPr>
              <a:t>첫 번째 컴퓨터가 등장하기 전부터 수작업으로 적용되었음 </a:t>
            </a:r>
          </a:p>
          <a:p>
            <a:pPr algn="just">
              <a:spcBef>
                <a:spcPct val="0"/>
              </a:spcBef>
              <a:defRPr/>
            </a:pPr>
            <a:r>
              <a:rPr lang="en-US" altLang="ko-KR" sz="1600">
                <a:solidFill>
                  <a:srgbClr val="000000"/>
                </a:solidFill>
                <a:cs typeface="마루 부리 Beta"/>
              </a:rPr>
              <a:t>-</a:t>
            </a:r>
            <a:r>
              <a:rPr lang="ko-KR" altLang="en-US" sz="1600">
                <a:solidFill>
                  <a:srgbClr val="000000"/>
                </a:solidFill>
                <a:cs typeface="마루 부리 Beta"/>
              </a:rPr>
              <a:t>간단하고 다목적으로 사용이가능하여 오늘날에도 사용</a:t>
            </a:r>
          </a:p>
          <a:p>
            <a:pPr algn="just">
              <a:spcBef>
                <a:spcPct val="0"/>
              </a:spcBef>
              <a:defRPr/>
            </a:pPr>
            <a:r>
              <a:rPr lang="ko-KR" altLang="en-US" sz="1600">
                <a:solidFill>
                  <a:srgbClr val="000000"/>
                </a:solidFill>
                <a:cs typeface="마루 부리 Beta"/>
              </a:rPr>
              <a:t> 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4369605" y="3429000"/>
            <a:ext cx="2585922" cy="178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ko-KR" sz="1600">
                <a:solidFill>
                  <a:srgbClr val="000000"/>
                </a:solidFill>
                <a:cs typeface="마루 부리 Beta"/>
              </a:rPr>
              <a:t>-</a:t>
            </a:r>
            <a:r>
              <a:rPr lang="ko-KR" altLang="en-US" sz="1600">
                <a:solidFill>
                  <a:srgbClr val="000000"/>
                </a:solidFill>
                <a:cs typeface="마루 부리 Beta"/>
              </a:rPr>
              <a:t>조건부 확률</a:t>
            </a:r>
          </a:p>
          <a:p>
            <a:pPr algn="just">
              <a:spcBef>
                <a:spcPct val="0"/>
              </a:spcBef>
              <a:defRPr/>
            </a:pPr>
            <a:endParaRPr lang="ko-KR" altLang="en-US" sz="1600">
              <a:solidFill>
                <a:srgbClr val="000000"/>
              </a:solidFill>
              <a:cs typeface="마루 부리 Beta"/>
            </a:endParaRPr>
          </a:p>
          <a:p>
            <a:pPr algn="just">
              <a:spcBef>
                <a:spcPct val="0"/>
              </a:spcBef>
              <a:defRPr/>
            </a:pPr>
            <a:endParaRPr lang="ko-KR" altLang="en-US" sz="1600">
              <a:solidFill>
                <a:srgbClr val="000000"/>
              </a:solidFill>
              <a:cs typeface="마루 부리 Beta"/>
            </a:endParaRPr>
          </a:p>
          <a:p>
            <a:pPr algn="just">
              <a:spcBef>
                <a:spcPct val="0"/>
              </a:spcBef>
              <a:defRPr/>
            </a:pPr>
            <a:endParaRPr lang="ko-KR" altLang="en-US" sz="1600">
              <a:solidFill>
                <a:srgbClr val="000000"/>
              </a:solidFill>
              <a:cs typeface="마루 부리 Beta"/>
            </a:endParaRPr>
          </a:p>
          <a:p>
            <a:pPr algn="just">
              <a:spcBef>
                <a:spcPct val="0"/>
              </a:spcBef>
              <a:defRPr/>
            </a:pPr>
            <a:endParaRPr lang="en-US" altLang="ko-KR" sz="1600">
              <a:solidFill>
                <a:srgbClr val="000000"/>
              </a:solidFill>
              <a:cs typeface="마루 부리 Beta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ko-KR" sz="1600">
                <a:solidFill>
                  <a:srgbClr val="000000"/>
                </a:solidFill>
                <a:cs typeface="마루 부리 Beta"/>
              </a:rPr>
              <a:t>-</a:t>
            </a:r>
            <a:r>
              <a:rPr lang="ko-KR" altLang="en-US" sz="1600">
                <a:solidFill>
                  <a:srgbClr val="000000"/>
                </a:solidFill>
                <a:cs typeface="마루 부리 Beta"/>
              </a:rPr>
              <a:t>베이즈 정리</a:t>
            </a:r>
          </a:p>
          <a:p>
            <a:pPr algn="just">
              <a:spcBef>
                <a:spcPct val="0"/>
              </a:spcBef>
              <a:defRPr/>
            </a:pPr>
            <a:endParaRPr lang="ko-KR" altLang="en-US" sz="1600">
              <a:solidFill>
                <a:srgbClr val="000000"/>
              </a:solidFill>
              <a:cs typeface="마루 부리 Beta"/>
            </a:endParaRPr>
          </a:p>
        </p:txBody>
      </p:sp>
      <p:pic>
        <p:nvPicPr>
          <p:cNvPr id="24" name="그림 23"/>
          <p:cNvPicPr/>
          <p:nvPr/>
        </p:nvPicPr>
        <p:blipFill rotWithShape="1">
          <a:blip r:embed="rId2">
            <a:lum/>
          </a:blip>
          <a:srcRect t="12430"/>
          <a:stretch>
            <a:fillRect/>
          </a:stretch>
        </p:blipFill>
        <p:spPr>
          <a:xfrm>
            <a:off x="4514850" y="3806570"/>
            <a:ext cx="2206625" cy="69303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06901" y="5108166"/>
            <a:ext cx="2557116" cy="74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09" y="111525"/>
            <a:ext cx="3181305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1.2.1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초창기 신경망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white"/>
                </a:solidFill>
              </a:rPr>
              <a:t>Part 2</a:t>
            </a: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0" name="갈매기형 수장 5"/>
          <p:cNvSpPr/>
          <p:nvPr/>
        </p:nvSpPr>
        <p:spPr>
          <a:xfrm>
            <a:off x="7743824" y="3174500"/>
            <a:ext cx="3933825" cy="1399868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오각형 3"/>
          <p:cNvSpPr/>
          <p:nvPr/>
        </p:nvSpPr>
        <p:spPr>
          <a:xfrm>
            <a:off x="514350" y="3174500"/>
            <a:ext cx="3933825" cy="1399868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왼쪽 중괄호 16"/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왼쪽 중괄호 17"/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왼쪽 중괄호 18"/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5260" y="958550"/>
            <a:ext cx="4059555" cy="1735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신경망의 핵심 아이디어는 </a:t>
            </a:r>
            <a:r>
              <a:rPr lang="en-US" altLang="ko-KR">
                <a:solidFill>
                  <a:prstClr val="black"/>
                </a:solidFill>
              </a:rPr>
              <a:t>1950</a:t>
            </a:r>
            <a:r>
              <a:rPr lang="ko-KR" altLang="en-US">
                <a:solidFill>
                  <a:prstClr val="black"/>
                </a:solidFill>
              </a:rPr>
              <a:t>년대에 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연구되기 시작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하지만</a:t>
            </a:r>
            <a:r>
              <a:rPr lang="en-US" altLang="ko-KR">
                <a:solidFill>
                  <a:prstClr val="black"/>
                </a:solidFill>
              </a:rPr>
              <a:t>,</a:t>
            </a:r>
            <a:r>
              <a:rPr lang="ko-KR" altLang="en-US">
                <a:solidFill>
                  <a:prstClr val="black"/>
                </a:solidFill>
              </a:rPr>
              <a:t> 본격적인 연구가시작되기까지 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오래 걸림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대규모 신경망을 훈련시킬 수 있는 호율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적인 방법을 찾지 못했기 때문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66017" y="1122063"/>
            <a:ext cx="5364480" cy="1457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prstClr val="black"/>
                </a:solidFill>
              </a:rPr>
              <a:t>1989</a:t>
            </a:r>
            <a:r>
              <a:rPr lang="ko-KR" altLang="en-US">
                <a:solidFill>
                  <a:prstClr val="black"/>
                </a:solidFill>
              </a:rPr>
              <a:t>년</a:t>
            </a:r>
            <a:r>
              <a:rPr lang="en-US" altLang="ko-KR">
                <a:solidFill>
                  <a:prstClr val="black"/>
                </a:solidFill>
              </a:rPr>
              <a:t>,</a:t>
            </a:r>
            <a:r>
              <a:rPr lang="ko-KR" altLang="en-US">
                <a:solidFill>
                  <a:prstClr val="black"/>
                </a:solidFill>
              </a:rPr>
              <a:t> 성공적인 첫 번째 신경망 애플리케이션 개발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얀 르쿤</a:t>
            </a:r>
            <a:r>
              <a:rPr lang="en-US" altLang="ko-KR">
                <a:solidFill>
                  <a:prstClr val="black"/>
                </a:solidFill>
              </a:rPr>
              <a:t>(Yann LeCun)</a:t>
            </a:r>
            <a:r>
              <a:rPr lang="ko-KR" altLang="en-US">
                <a:solidFill>
                  <a:prstClr val="black"/>
                </a:solidFill>
              </a:rPr>
              <a:t>이 초창기 합성곱 신경망과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역전파를 연결하여 손글씨 숫자 이미지를 분류하는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문제에 적용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이때 사용된 신경망을</a:t>
            </a:r>
            <a:r>
              <a:rPr lang="en-US" altLang="ko-KR">
                <a:solidFill>
                  <a:prstClr val="black"/>
                </a:solidFill>
              </a:rPr>
              <a:t> LeNet</a:t>
            </a:r>
            <a:r>
              <a:rPr lang="ko-KR" altLang="en-US">
                <a:solidFill>
                  <a:prstClr val="black"/>
                </a:solidFill>
              </a:rPr>
              <a:t>이라 부름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18535" y="5230279"/>
            <a:ext cx="4440555" cy="14543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여러 사람들이 역전파 알고리즘을 재발견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하고 신경망에 이를 적용하기 시작</a:t>
            </a:r>
          </a:p>
          <a:p>
            <a:pPr algn="ctr">
              <a:defRPr/>
            </a:pPr>
            <a:r>
              <a:rPr lang="en-US" altLang="ko-KR">
                <a:solidFill>
                  <a:prstClr val="black"/>
                </a:solidFill>
              </a:rPr>
              <a:t>*</a:t>
            </a:r>
            <a:r>
              <a:rPr lang="ko-KR" altLang="en-US">
                <a:solidFill>
                  <a:prstClr val="black"/>
                </a:solidFill>
              </a:rPr>
              <a:t>역전파 알고리즘이란 </a:t>
            </a:r>
            <a:r>
              <a:rPr lang="en-US" altLang="ko-KR">
                <a:solidFill>
                  <a:prstClr val="black"/>
                </a:solidFill>
              </a:rPr>
              <a:t>?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경사 하강법 최적화를 사용하여 연쇄적으로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변수가 연결된 연산을 훈련하는 방법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8448" y="3286125"/>
            <a:ext cx="3314417" cy="11791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prstClr val="black">
                    <a:lumMod val="75000"/>
                    <a:lumOff val="25000"/>
                  </a:prstClr>
                </a:solidFill>
              </a:rPr>
              <a:t>1950</a:t>
            </a:r>
            <a:r>
              <a:rPr lang="ko-KR" altLang="en-US" sz="2400">
                <a:solidFill>
                  <a:prstClr val="black">
                    <a:lumMod val="75000"/>
                    <a:lumOff val="25000"/>
                  </a:prstClr>
                </a:solidFill>
              </a:rPr>
              <a:t>년대</a:t>
            </a:r>
            <a:r>
              <a:rPr lang="en-US" altLang="ko-KR" sz="24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>
              <a:defRPr/>
            </a:pPr>
            <a:r>
              <a:rPr lang="ko-KR" altLang="en-US" sz="2400">
                <a:solidFill>
                  <a:prstClr val="black">
                    <a:lumMod val="75000"/>
                    <a:lumOff val="25000"/>
                  </a:prstClr>
                </a:solidFill>
              </a:rPr>
              <a:t>신경망의 핵심 아이디어</a:t>
            </a:r>
          </a:p>
          <a:p>
            <a:pPr>
              <a:defRPr/>
            </a:pPr>
            <a:r>
              <a:rPr lang="ko-KR" altLang="en-US" sz="2400">
                <a:solidFill>
                  <a:prstClr val="black">
                    <a:lumMod val="75000"/>
                    <a:lumOff val="25000"/>
                  </a:prstClr>
                </a:solidFill>
              </a:rPr>
              <a:t>연구 시작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solidFill>
                  <a:prstClr val="white"/>
                </a:solidFill>
              </a:rPr>
              <a:t>내용을 입력하세요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08744" y="3621916"/>
            <a:ext cx="2145946" cy="4528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prstClr val="white"/>
                </a:solidFill>
              </a:rPr>
              <a:t>1989</a:t>
            </a:r>
            <a:r>
              <a:rPr lang="ko-KR" altLang="en-US" sz="2400">
                <a:solidFill>
                  <a:prstClr val="white"/>
                </a:solidFill>
              </a:rPr>
              <a:t>년</a:t>
            </a:r>
            <a:r>
              <a:rPr lang="en-US" altLang="ko-KR" sz="2400">
                <a:solidFill>
                  <a:prstClr val="white"/>
                </a:solidFill>
              </a:rPr>
              <a:t>,</a:t>
            </a:r>
            <a:r>
              <a:rPr lang="ko-KR" altLang="en-US" sz="2400">
                <a:solidFill>
                  <a:prstClr val="white"/>
                </a:solidFill>
              </a:rPr>
              <a:t> </a:t>
            </a:r>
            <a:r>
              <a:rPr lang="en-US" altLang="ko-KR" sz="2400">
                <a:solidFill>
                  <a:prstClr val="white"/>
                </a:solidFill>
              </a:rPr>
              <a:t>LeNet</a:t>
            </a:r>
          </a:p>
        </p:txBody>
      </p:sp>
      <p:sp>
        <p:nvSpPr>
          <p:cNvPr id="26" name="갈매기형 수장 4"/>
          <p:cNvSpPr/>
          <p:nvPr/>
        </p:nvSpPr>
        <p:spPr>
          <a:xfrm>
            <a:off x="4129087" y="3174500"/>
            <a:ext cx="3933825" cy="1399868"/>
          </a:xfrm>
          <a:prstGeom prst="chevron">
            <a:avLst>
              <a:gd name="adj" fmla="val 50000"/>
            </a:avLst>
          </a:prstGeom>
          <a:solidFill>
            <a:srgbClr val="6D8CA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ko-KR" altLang="en-US">
              <a:solidFill>
                <a:srgbClr val="FFFFFF"/>
              </a:solidFill>
              <a:cs typeface="마루 부리 Beta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4657972" y="3429000"/>
            <a:ext cx="3312759" cy="8180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400">
                <a:solidFill>
                  <a:srgbClr val="FFFFFF"/>
                </a:solidFill>
                <a:cs typeface="마루 부리 Beta"/>
              </a:rPr>
              <a:t>1980</a:t>
            </a:r>
            <a:r>
              <a:rPr lang="ko-KR" altLang="en-US" sz="2400">
                <a:solidFill>
                  <a:srgbClr val="FFFFFF"/>
                </a:solidFill>
                <a:cs typeface="마루 부리 Beta"/>
              </a:rPr>
              <a:t>년대 중반</a:t>
            </a:r>
            <a:r>
              <a:rPr lang="en-US" altLang="ko-KR" sz="2400">
                <a:solidFill>
                  <a:srgbClr val="FFFFFF"/>
                </a:solidFill>
                <a:cs typeface="마루 부리 Beta"/>
              </a:rPr>
              <a:t>,</a:t>
            </a:r>
          </a:p>
          <a:p>
            <a:pPr>
              <a:spcBef>
                <a:spcPct val="0"/>
              </a:spcBef>
              <a:defRPr/>
            </a:pPr>
            <a:r>
              <a:rPr lang="ko-KR" altLang="en-US" sz="2400">
                <a:solidFill>
                  <a:srgbClr val="FFFFFF"/>
                </a:solidFill>
                <a:cs typeface="마루 부리 Beta"/>
              </a:rPr>
              <a:t>역전파 알고리즘 재발견</a:t>
            </a:r>
          </a:p>
        </p:txBody>
      </p:sp>
    </p:spTree>
    <p:extLst>
      <p:ext uri="{BB962C8B-B14F-4D97-AF65-F5344CB8AC3E}">
        <p14:creationId xmlns:p14="http://schemas.microsoft.com/office/powerpoint/2010/main" val="14887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1790" y="1023620"/>
            <a:ext cx="5079577" cy="4661747"/>
            <a:chOff x="599440" y="1290320"/>
            <a:chExt cx="5344160" cy="4450080"/>
          </a:xfrm>
        </p:grpSpPr>
        <p:sp>
          <p:nvSpPr>
            <p:cNvPr id="2" name="사각형: 둥근 모서리 1"/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985520" y="1717040"/>
              <a:ext cx="1158240" cy="104458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48561" y="2034541"/>
              <a:ext cx="2650623" cy="495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solidFill>
                    <a:prstClr val="white"/>
                  </a:solidFill>
                </a:rPr>
                <a:t>커널 방법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5520" y="3114603"/>
              <a:ext cx="4561840" cy="417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endParaRPr lang="ko-KR" altLang="en-US" b="1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653090" y="1023620"/>
            <a:ext cx="5939472" cy="5495185"/>
            <a:chOff x="599440" y="1290320"/>
            <a:chExt cx="5344160" cy="4450080"/>
          </a:xfrm>
        </p:grpSpPr>
        <p:sp>
          <p:nvSpPr>
            <p:cNvPr id="10" name="사각형: 둥근 모서리 9"/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97957" y="1706572"/>
              <a:ext cx="3870967" cy="4198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>
                  <a:solidFill>
                    <a:prstClr val="white"/>
                  </a:solidFill>
                </a:rPr>
                <a:t>서포트 벡터 머신</a:t>
              </a:r>
              <a:r>
                <a:rPr lang="en-US" altLang="ko-KR" sz="2800">
                  <a:solidFill>
                    <a:prstClr val="white"/>
                  </a:solidFill>
                </a:rPr>
                <a:t>(SVM)</a:t>
              </a:r>
            </a:p>
          </p:txBody>
        </p:sp>
      </p:grpSp>
      <p:sp>
        <p:nvSpPr>
          <p:cNvPr id="14" name="TextBox 1"/>
          <p:cNvSpPr txBox="1"/>
          <p:nvPr/>
        </p:nvSpPr>
        <p:spPr>
          <a:xfrm>
            <a:off x="274317" y="294640"/>
            <a:ext cx="17125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>
                <a:solidFill>
                  <a:srgbClr val="FFFFFF"/>
                </a:solidFill>
                <a:cs typeface="마루 부리 Beta"/>
              </a:rPr>
              <a:t>1.2.3</a:t>
            </a:r>
            <a:r>
              <a:rPr lang="ko-KR" altLang="en-US">
                <a:solidFill>
                  <a:srgbClr val="FFFFFF"/>
                </a:solidFill>
                <a:cs typeface="마루 부리 Beta"/>
              </a:rPr>
              <a:t> 커널 방법</a:t>
            </a:r>
          </a:p>
        </p:txBody>
      </p:sp>
      <p:sp>
        <p:nvSpPr>
          <p:cNvPr id="19" name="TextBox 21"/>
          <p:cNvSpPr txBox="1"/>
          <p:nvPr/>
        </p:nvSpPr>
        <p:spPr>
          <a:xfrm>
            <a:off x="575280" y="2739376"/>
            <a:ext cx="4675923" cy="2973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en-US" altLang="ko-KR" spc="-150">
                <a:solidFill>
                  <a:srgbClr val="FFFFFF"/>
                </a:solidFill>
              </a:rPr>
              <a:t>1990</a:t>
            </a:r>
            <a:r>
              <a:rPr lang="ko-KR" altLang="en-US" spc="-150">
                <a:solidFill>
                  <a:srgbClr val="FFFFFF"/>
                </a:solidFill>
              </a:rPr>
              <a:t>년대에 등장한 머신 러닝의 새로운 접근방법으로 분류 알고리즘의 한 종류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pc="-150">
                <a:solidFill>
                  <a:srgbClr val="FFFFFF"/>
                </a:solidFill>
              </a:rPr>
              <a:t>서포트 벡터 머신</a:t>
            </a:r>
            <a:r>
              <a:rPr lang="en-US" altLang="ko-KR" spc="-150">
                <a:solidFill>
                  <a:srgbClr val="FFFFFF"/>
                </a:solidFill>
              </a:rPr>
              <a:t>(SVM)</a:t>
            </a:r>
            <a:r>
              <a:rPr lang="ko-KR" altLang="en-US" spc="-150">
                <a:solidFill>
                  <a:srgbClr val="FFFFFF"/>
                </a:solidFill>
              </a:rPr>
              <a:t>이 가장 유명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pc="-150">
                <a:solidFill>
                  <a:srgbClr val="FFFFFF"/>
                </a:solidFill>
              </a:rPr>
              <a:t> 새로운 데이터 포인트의 좌표를 실제로 구현하지 않고</a:t>
            </a:r>
            <a:r>
              <a:rPr lang="en-US" altLang="ko-KR" spc="-150">
                <a:solidFill>
                  <a:srgbClr val="FFFFFF"/>
                </a:solidFill>
              </a:rPr>
              <a:t>,</a:t>
            </a:r>
            <a:r>
              <a:rPr lang="ko-KR" altLang="en-US" spc="-150">
                <a:solidFill>
                  <a:srgbClr val="FFFFFF"/>
                </a:solidFill>
              </a:rPr>
              <a:t> 커널  함수를 사용하여 원본 공간에 있는 두 데이터 포인트의 거리를 계산하여 분류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/>
              <a:buNone/>
              <a:defRPr/>
            </a:pPr>
            <a:endParaRPr lang="ko-KR" altLang="en-US" spc="-150">
              <a:solidFill>
                <a:srgbClr val="FFFFF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51933" y="2312326"/>
            <a:ext cx="2535368" cy="2694334"/>
          </a:xfrm>
          <a:prstGeom prst="rect">
            <a:avLst/>
          </a:prstGeom>
        </p:spPr>
      </p:pic>
      <p:sp>
        <p:nvSpPr>
          <p:cNvPr id="21" name="TextBox 12"/>
          <p:cNvSpPr txBox="1"/>
          <p:nvPr/>
        </p:nvSpPr>
        <p:spPr>
          <a:xfrm>
            <a:off x="8632086" y="2252590"/>
            <a:ext cx="2577464" cy="305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ko-KR">
                <a:solidFill>
                  <a:srgbClr val="FFFFFF"/>
                </a:solidFill>
                <a:cs typeface="마루 부리 Beta"/>
              </a:rPr>
              <a:t>2</a:t>
            </a:r>
            <a:r>
              <a:rPr lang="ko-KR" altLang="en-US">
                <a:solidFill>
                  <a:srgbClr val="FFFFFF"/>
                </a:solidFill>
                <a:cs typeface="마루 부리 Beta"/>
              </a:rPr>
              <a:t>개의 다른 범주에 속한 데이터 포인트 그룹 사이에 좋은 결정 경계를 찾는다</a:t>
            </a:r>
            <a:r>
              <a:rPr lang="en-US" altLang="ko-KR">
                <a:solidFill>
                  <a:srgbClr val="FFFFFF"/>
                </a:solidFill>
                <a:cs typeface="마루 부리 Beta"/>
              </a:rPr>
              <a:t>.</a:t>
            </a:r>
            <a:r>
              <a:rPr lang="ko-KR" altLang="en-US">
                <a:solidFill>
                  <a:srgbClr val="FFFFFF"/>
                </a:solidFill>
                <a:cs typeface="마루 부리 Beta"/>
              </a:rPr>
              <a:t> </a:t>
            </a:r>
            <a:r>
              <a:rPr lang="en-US" altLang="ko-KR">
                <a:solidFill>
                  <a:srgbClr val="FFFFFF"/>
                </a:solidFill>
                <a:cs typeface="마루 부리 Beta"/>
              </a:rPr>
              <a:t>(</a:t>
            </a:r>
            <a:r>
              <a:rPr lang="ko-KR" altLang="en-US">
                <a:solidFill>
                  <a:srgbClr val="FFFFFF"/>
                </a:solidFill>
                <a:cs typeface="마루 부리 Beta"/>
              </a:rPr>
              <a:t>그림에서 실선</a:t>
            </a:r>
            <a:r>
              <a:rPr lang="en-US" altLang="ko-KR">
                <a:solidFill>
                  <a:srgbClr val="FFFFFF"/>
                </a:solidFill>
                <a:cs typeface="마루 부리 Beta"/>
              </a:rPr>
              <a:t>)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defRPr/>
            </a:pPr>
            <a:endParaRPr lang="en-US" altLang="ko-KR">
              <a:solidFill>
                <a:srgbClr val="FFFFFF"/>
              </a:solidFill>
              <a:cs typeface="마루 부리 Beta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cs typeface="마루 부리 Beta"/>
              </a:rPr>
              <a:t>결정 경계 </a:t>
            </a:r>
            <a:r>
              <a:rPr lang="en-US" altLang="ko-KR">
                <a:solidFill>
                  <a:srgbClr val="FFFFFF"/>
                </a:solidFill>
                <a:cs typeface="마루 부리 Beta"/>
              </a:rPr>
              <a:t>:</a:t>
            </a:r>
            <a:r>
              <a:rPr lang="ko-KR" altLang="en-US">
                <a:solidFill>
                  <a:srgbClr val="FFFFFF"/>
                </a:solidFill>
                <a:cs typeface="마루 부리 Beta"/>
              </a:rPr>
              <a:t> 훈련 데이터를 </a:t>
            </a:r>
            <a:r>
              <a:rPr lang="en-US" altLang="ko-KR">
                <a:solidFill>
                  <a:srgbClr val="FFFFFF"/>
                </a:solidFill>
                <a:cs typeface="마루 부리 Beta"/>
              </a:rPr>
              <a:t>2</a:t>
            </a:r>
            <a:r>
              <a:rPr lang="ko-KR" altLang="en-US">
                <a:solidFill>
                  <a:srgbClr val="FFFFFF"/>
                </a:solidFill>
                <a:cs typeface="마루 부리 Beta"/>
              </a:rPr>
              <a:t>개의 범주에 대응하는 영역으로 나누는 직선이나 표면</a:t>
            </a:r>
          </a:p>
        </p:txBody>
      </p:sp>
      <p:sp>
        <p:nvSpPr>
          <p:cNvPr id="22" name="TextBox 12"/>
          <p:cNvSpPr txBox="1"/>
          <p:nvPr/>
        </p:nvSpPr>
        <p:spPr>
          <a:xfrm>
            <a:off x="6334125" y="5417536"/>
            <a:ext cx="4561840" cy="743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cs typeface="마루 부리 Beta"/>
              </a:rPr>
              <a:t>새로운 데이터 포인트는 결정 경계의 어느 쪽에 속하는지 확인만 하면 됨</a:t>
            </a:r>
          </a:p>
        </p:txBody>
      </p:sp>
    </p:spTree>
    <p:extLst>
      <p:ext uri="{BB962C8B-B14F-4D97-AF65-F5344CB8AC3E}">
        <p14:creationId xmlns:p14="http://schemas.microsoft.com/office/powerpoint/2010/main" val="41643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905" y="137983"/>
            <a:ext cx="10803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1.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3200" spc="-300" dirty="0">
                <a:solidFill>
                  <a:prstClr val="black"/>
                </a:solidFill>
              </a:rPr>
              <a:t>2</a:t>
            </a:r>
            <a:r>
              <a:rPr lang="ko-KR" altLang="en-US" sz="3200" spc="-300" dirty="0">
                <a:solidFill>
                  <a:prstClr val="black"/>
                </a:solidFill>
              </a:rPr>
              <a:t> </a:t>
            </a:r>
            <a:r>
              <a:rPr lang="en-US" altLang="ko-KR" sz="3200" spc="-300" dirty="0">
                <a:solidFill>
                  <a:prstClr val="black"/>
                </a:solidFill>
              </a:rPr>
              <a:t>.</a:t>
            </a:r>
            <a:r>
              <a:rPr lang="en-US" altLang="ko-KR" sz="3200" dirty="0">
                <a:solidFill>
                  <a:prstClr val="black"/>
                </a:solidFill>
              </a:rPr>
              <a:t>4</a:t>
            </a:r>
            <a:r>
              <a:rPr lang="ko-KR" altLang="en-US" sz="3200" dirty="0">
                <a:solidFill>
                  <a:prstClr val="black"/>
                </a:solidFill>
              </a:rPr>
              <a:t> 결정 트리</a:t>
            </a:r>
            <a:r>
              <a:rPr lang="en-US" altLang="ko-KR" sz="3200" dirty="0">
                <a:solidFill>
                  <a:prstClr val="black"/>
                </a:solidFill>
              </a:rPr>
              <a:t>,</a:t>
            </a:r>
            <a:r>
              <a:rPr lang="ko-KR" altLang="en-US" sz="3200" dirty="0">
                <a:solidFill>
                  <a:prstClr val="black"/>
                </a:solidFill>
              </a:rPr>
              <a:t> 랜덤 </a:t>
            </a:r>
            <a:r>
              <a:rPr lang="ko-KR" altLang="en-US" sz="3200" dirty="0" err="1">
                <a:solidFill>
                  <a:prstClr val="black"/>
                </a:solidFill>
              </a:rPr>
              <a:t>포레스트</a:t>
            </a:r>
            <a:r>
              <a:rPr lang="en-US" altLang="ko-KR" sz="3200" dirty="0">
                <a:solidFill>
                  <a:prstClr val="black"/>
                </a:solidFill>
              </a:rPr>
              <a:t>,</a:t>
            </a:r>
            <a:r>
              <a:rPr lang="ko-KR" altLang="en-US" sz="3200" dirty="0">
                <a:solidFill>
                  <a:prstClr val="black"/>
                </a:solidFill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</a:rPr>
              <a:t>그래디언트</a:t>
            </a:r>
            <a:r>
              <a:rPr lang="ko-KR" altLang="en-US" sz="3200" dirty="0">
                <a:solidFill>
                  <a:prstClr val="black"/>
                </a:solidFill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</a:rPr>
              <a:t>부스팅</a:t>
            </a:r>
            <a:r>
              <a:rPr lang="ko-KR" altLang="en-US" sz="3200" dirty="0">
                <a:solidFill>
                  <a:prstClr val="black"/>
                </a:solidFill>
              </a:rPr>
              <a:t> 머신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white"/>
                </a:solidFill>
              </a:rPr>
              <a:t>Part 1</a:t>
            </a: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8070" y="4888520"/>
            <a:ext cx="3261362" cy="1377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플로차트 같은 구조를 가지며 입력 데이터 포인트를 분류하거나 주어진 입력에 대해 출력 값을 예측 </a:t>
            </a:r>
            <a:endParaRPr lang="en-US" altLang="ko-KR" sz="1400" spc="-15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defRPr/>
            </a:pP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시각화하고 이해하기 쉬움 </a:t>
            </a:r>
            <a:endParaRPr lang="en-US" altLang="ko-KR" sz="1400" spc="-15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defRPr/>
            </a:pP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2000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년대부터 연구자들에게 크게 관심받기 시작했고 </a:t>
            </a: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2010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년까지는 커널 방법보다 선호됨</a:t>
            </a: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51660" y="4273064"/>
            <a:ext cx="1049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pc="-15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결정 트리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5991" y="4888520"/>
            <a:ext cx="3261361" cy="1157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결정 트리 학습에 기초한 것으로 안정적이고 실전에서 유용</a:t>
            </a:r>
          </a:p>
          <a:p>
            <a:pPr algn="just">
              <a:defRPr/>
            </a:pP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서로 다른 결정 트리를 많이 만들고 그 출력을 앙상블하는 방법을 사용</a:t>
            </a:r>
          </a:p>
          <a:p>
            <a:pPr algn="just">
              <a:defRPr/>
            </a:pP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2010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년부터 가장 선호하는 알고리즘이 됨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18760" y="4273064"/>
            <a:ext cx="14497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pc="-15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랜덤 포레스트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23911" y="4678969"/>
            <a:ext cx="3499486" cy="1796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결정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트리를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앙상블하는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것을 기반으로 하는 머신 러닝 기법</a:t>
            </a:r>
          </a:p>
          <a:p>
            <a:pPr algn="just">
              <a:defRPr/>
            </a:pP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2014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년에 등장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랜덤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포레스트와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아주 유사 하지만 대부분의 경우  성능을 능가하는 모델을 만듦</a:t>
            </a:r>
          </a:p>
          <a:p>
            <a:pPr algn="just">
              <a:defRPr/>
            </a:pP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이전 모델에서 놓친 데이터 포인트를 보완하는 새로운 모델을  반복적으로 훈련함으로써 머신 러닝 모델을 향상하는 방법인 </a:t>
            </a:r>
            <a:r>
              <a:rPr lang="ko-KR" altLang="en-US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그래디언트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부스팅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을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57260" y="4273064"/>
            <a:ext cx="23069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pc="-15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그랜디언트 부스팅 머신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9496" y="1824037"/>
            <a:ext cx="3301943" cy="199601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9142" y="1771795"/>
            <a:ext cx="3456595" cy="22128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26400" y="1781704"/>
            <a:ext cx="3438134" cy="217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3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09" y="111525"/>
            <a:ext cx="3619456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1.2.5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다시 신경망으로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&gt;&gt;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&gt;&gt;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&gt;&gt;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80185" y="2151529"/>
            <a:ext cx="8972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prstClr val="black">
                    <a:lumMod val="85000"/>
                    <a:lumOff val="15000"/>
                  </a:prstClr>
                </a:solidFill>
              </a:rPr>
              <a:t>2011</a:t>
            </a: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</a:rPr>
              <a:t>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51960" y="2151529"/>
            <a:ext cx="9163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prstClr val="white">
                    <a:lumMod val="95000"/>
                  </a:prstClr>
                </a:solidFill>
              </a:rPr>
              <a:t>2012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</a:rPr>
              <a:t>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6585" y="2151529"/>
            <a:ext cx="9163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prstClr val="white">
                    <a:lumMod val="95000"/>
                  </a:prstClr>
                </a:solidFill>
              </a:rPr>
              <a:t>2015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</a:rPr>
              <a:t>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471660" y="2151529"/>
            <a:ext cx="1430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prstClr val="white">
                    <a:lumMod val="95000"/>
                  </a:prstClr>
                </a:solidFill>
              </a:rPr>
              <a:t>2015</a:t>
            </a:r>
            <a:r>
              <a:rPr lang="ko-KR" altLang="en-US">
                <a:solidFill>
                  <a:prstClr val="white">
                    <a:lumMod val="95000"/>
                  </a:prstClr>
                </a:solidFill>
              </a:rPr>
              <a:t>년 이후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97950" y="3273238"/>
            <a:ext cx="1682895" cy="162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IDSIA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의 댄 크리슨이</a:t>
            </a:r>
            <a:endParaRPr lang="en-US" altLang="ko-KR" sz="1400" spc="-15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GPU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로 훈련된 심층 신경망으로 학술 이미지 분류 대회에서 우승 </a:t>
            </a: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.&gt;&gt;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현대적인 딥러닝의 첫 번째 성공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5663" y="2893006"/>
            <a:ext cx="1682895" cy="2135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대규모 이미지 분류 대회인 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ImageNet 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대회에서 심층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합성곱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신경망으로 정확도 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83.6%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성과를 달성하며 우승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&gt;&gt;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이때부터 매년 심층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합성공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신경망이 우승을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하게됨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15067" y="3273238"/>
            <a:ext cx="1682895" cy="162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ImageNet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대회 </a:t>
            </a: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2015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년 우승자는 </a:t>
            </a: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96.4%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의 정확도를 달성 </a:t>
            </a: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&gt;&gt;</a:t>
            </a:r>
            <a:endParaRPr lang="ko-KR" altLang="en-US" sz="1400" spc="-15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20000"/>
              </a:lnSpc>
              <a:defRPr/>
            </a:pP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ImageNet</a:t>
            </a:r>
            <a:r>
              <a:rPr lang="ko-KR" altLang="en-US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의 분류 문제는 완전히 해결된 것으로 간주됨</a:t>
            </a:r>
            <a:r>
              <a:rPr lang="en-US" altLang="ko-KR" sz="14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383173" y="2635832"/>
            <a:ext cx="1682895" cy="2649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2015-2016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열린 주요 컴퓨터 비전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콘퍼런스에서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어떤 형태로든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컨브넷을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포함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자연어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처리같은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다른 종류의 문제에도 적용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다양한 애플리케이션에서 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SVM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결정트리를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완전히 대체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white"/>
                </a:solidFill>
              </a:rPr>
              <a:t>Part 1</a:t>
            </a:r>
            <a:endParaRPr lang="ko-KR" altLang="en-US" sz="11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09" y="111525"/>
            <a:ext cx="3333705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1.2.6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딥러닝의 특징  </a:t>
            </a:r>
          </a:p>
        </p:txBody>
      </p:sp>
      <p:sp>
        <p:nvSpPr>
          <p:cNvPr id="13" name="타원 12"/>
          <p:cNvSpPr/>
          <p:nvPr/>
        </p:nvSpPr>
        <p:spPr>
          <a:xfrm>
            <a:off x="7283028" y="1451017"/>
            <a:ext cx="4196623" cy="4818395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00743" y="1402594"/>
            <a:ext cx="4236313" cy="4858083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5858" y="2188182"/>
            <a:ext cx="3418735" cy="3505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</a:rPr>
              <a:t>SVM</a:t>
            </a:r>
            <a:r>
              <a:rPr lang="ko-KR" altLang="en-US" sz="1600" dirty="0">
                <a:solidFill>
                  <a:prstClr val="white"/>
                </a:solidFill>
              </a:rPr>
              <a:t>이나 결정 트리 같은 </a:t>
            </a:r>
          </a:p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간단한 변환을 통해 하나 또는 </a:t>
            </a:r>
          </a:p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</a:rPr>
              <a:t>2</a:t>
            </a:r>
            <a:r>
              <a:rPr lang="ko-KR" altLang="en-US" sz="1600" dirty="0">
                <a:solidFill>
                  <a:prstClr val="white"/>
                </a:solidFill>
              </a:rPr>
              <a:t>개의 연속된 표현 공간으로만 </a:t>
            </a:r>
          </a:p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변환 </a:t>
            </a:r>
          </a:p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복잡한 문제에 필요한 정제된 표현은</a:t>
            </a:r>
          </a:p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이러한 방식으로 얻지 못함</a:t>
            </a:r>
          </a:p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따라서</a:t>
            </a:r>
            <a:r>
              <a:rPr lang="en-US" altLang="ko-KR" sz="1600" dirty="0">
                <a:solidFill>
                  <a:prstClr val="white"/>
                </a:solidFill>
              </a:rPr>
              <a:t>,</a:t>
            </a:r>
            <a:r>
              <a:rPr lang="ko-KR" altLang="en-US" sz="1600" dirty="0">
                <a:solidFill>
                  <a:prstClr val="white"/>
                </a:solidFill>
              </a:rPr>
              <a:t> 머신 러닝 방법들로 </a:t>
            </a:r>
          </a:p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처리하기 용이하게 사람이 </a:t>
            </a:r>
          </a:p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초기 입력 데이터를 </a:t>
            </a:r>
            <a:r>
              <a:rPr lang="ko-KR" altLang="en-US" sz="1600" dirty="0" err="1">
                <a:solidFill>
                  <a:prstClr val="white"/>
                </a:solidFill>
              </a:rPr>
              <a:t>변환시켜야함</a:t>
            </a:r>
            <a:endParaRPr lang="ko-KR" altLang="en-US" sz="160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</a:rPr>
              <a:t>==&gt;</a:t>
            </a:r>
            <a:r>
              <a:rPr lang="ko-KR" altLang="en-US" sz="1600" dirty="0">
                <a:solidFill>
                  <a:prstClr val="white"/>
                </a:solidFill>
              </a:rPr>
              <a:t> 특성 공학</a:t>
            </a:r>
          </a:p>
          <a:p>
            <a:pPr algn="ctr">
              <a:defRPr/>
            </a:pPr>
            <a:endParaRPr lang="ko-KR" altLang="en-US" sz="160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1600" dirty="0" err="1">
                <a:solidFill>
                  <a:prstClr val="white"/>
                </a:solidFill>
              </a:rPr>
              <a:t>머신러닝이</a:t>
            </a:r>
            <a:r>
              <a:rPr lang="ko-KR" altLang="en-US" sz="1600" dirty="0">
                <a:solidFill>
                  <a:prstClr val="white"/>
                </a:solidFill>
              </a:rPr>
              <a:t> 연속되는 </a:t>
            </a:r>
            <a:r>
              <a:rPr lang="ko-KR" altLang="en-US" sz="1600" dirty="0" err="1">
                <a:solidFill>
                  <a:prstClr val="white"/>
                </a:solidFill>
              </a:rPr>
              <a:t>표현층을</a:t>
            </a:r>
            <a:r>
              <a:rPr lang="ko-KR" altLang="en-US" sz="1600" dirty="0">
                <a:solidFill>
                  <a:prstClr val="white"/>
                </a:solidFill>
              </a:rPr>
              <a:t> </a:t>
            </a:r>
            <a:r>
              <a:rPr lang="ko-KR" altLang="en-US" sz="1600" dirty="0" err="1">
                <a:solidFill>
                  <a:prstClr val="white"/>
                </a:solidFill>
              </a:rPr>
              <a:t>가질때</a:t>
            </a:r>
            <a:r>
              <a:rPr lang="en-US" altLang="ko-KR" sz="1600" dirty="0">
                <a:solidFill>
                  <a:prstClr val="white"/>
                </a:solidFill>
              </a:rPr>
              <a:t>,</a:t>
            </a:r>
          </a:p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모든 </a:t>
            </a:r>
            <a:r>
              <a:rPr lang="ko-KR" altLang="en-US" sz="1600" dirty="0" err="1">
                <a:solidFill>
                  <a:prstClr val="white"/>
                </a:solidFill>
              </a:rPr>
              <a:t>표현층이</a:t>
            </a:r>
            <a:r>
              <a:rPr lang="ko-KR" altLang="en-US" sz="1600" dirty="0">
                <a:solidFill>
                  <a:prstClr val="white"/>
                </a:solidFill>
              </a:rPr>
              <a:t> 순차적으로 학습됨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70540" y="1875099"/>
            <a:ext cx="1832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prstClr val="black"/>
                </a:solidFill>
              </a:rPr>
              <a:t>딥러닝</a:t>
            </a:r>
            <a:r>
              <a:rPr lang="ko-KR" altLang="en-US" sz="16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white"/>
                </a:solidFill>
              </a:rPr>
              <a:t>Part 1</a:t>
            </a: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44575" y="2400874"/>
            <a:ext cx="2919568" cy="3016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600" spc="-150">
                <a:solidFill>
                  <a:prstClr val="black">
                    <a:lumMod val="85000"/>
                    <a:lumOff val="15000"/>
                  </a:prstClr>
                </a:solidFill>
              </a:rPr>
              <a:t>특성을 직접 찾는 대신 한 번에 모든 특성을 학습할 수 있음</a:t>
            </a:r>
          </a:p>
          <a:p>
            <a:pPr algn="just">
              <a:defRPr/>
            </a:pPr>
            <a:r>
              <a:rPr lang="ko-KR" altLang="en-US" sz="1600" spc="-150">
                <a:solidFill>
                  <a:prstClr val="black">
                    <a:lumMod val="85000"/>
                    <a:lumOff val="15000"/>
                  </a:prstClr>
                </a:solidFill>
              </a:rPr>
              <a:t>머신 러닝의 고도의 다단계 작업 과정을 하나의 간단한 </a:t>
            </a:r>
            <a:r>
              <a:rPr lang="en-US" altLang="ko-KR" sz="1600" spc="-150">
                <a:solidFill>
                  <a:prstClr val="black">
                    <a:lumMod val="85000"/>
                    <a:lumOff val="15000"/>
                  </a:prstClr>
                </a:solidFill>
              </a:rPr>
              <a:t>end-to-end</a:t>
            </a:r>
            <a:r>
              <a:rPr lang="ko-KR" altLang="en-US" sz="1600" spc="-150">
                <a:solidFill>
                  <a:prstClr val="black">
                    <a:lumMod val="85000"/>
                    <a:lumOff val="15000"/>
                  </a:prstClr>
                </a:solidFill>
              </a:rPr>
              <a:t> 딥러닝 모델로 대체</a:t>
            </a:r>
          </a:p>
          <a:p>
            <a:pPr algn="just">
              <a:defRPr/>
            </a:pPr>
            <a:endParaRPr lang="ko-KR" altLang="en-US" sz="1600" spc="-15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just">
              <a:defRPr/>
            </a:pPr>
            <a:r>
              <a:rPr lang="ko-KR" altLang="en-US" sz="1600" spc="-150">
                <a:solidFill>
                  <a:prstClr val="black">
                    <a:lumMod val="85000"/>
                    <a:lumOff val="15000"/>
                  </a:prstClr>
                </a:solidFill>
              </a:rPr>
              <a:t>딥러닝은 연속되는 표현층을 가질때</a:t>
            </a:r>
            <a:r>
              <a:rPr lang="en-US" altLang="ko-KR" sz="1600" spc="-150">
                <a:solidFill>
                  <a:prstClr val="black">
                    <a:lumMod val="85000"/>
                    <a:lumOff val="15000"/>
                  </a:prstClr>
                </a:solidFill>
              </a:rPr>
              <a:t>,</a:t>
            </a:r>
            <a:r>
              <a:rPr lang="ko-KR" altLang="en-US" sz="1600" spc="-150">
                <a:solidFill>
                  <a:prstClr val="black">
                    <a:lumMod val="85000"/>
                    <a:lumOff val="15000"/>
                  </a:prstClr>
                </a:solidFill>
              </a:rPr>
              <a:t> 모델이 모든 표현 층을 동시에 공동으로 학습함 </a:t>
            </a:r>
          </a:p>
          <a:p>
            <a:pPr algn="just">
              <a:defRPr/>
            </a:pPr>
            <a:r>
              <a:rPr lang="en-US" altLang="ko-KR" sz="1600" spc="-150">
                <a:solidFill>
                  <a:prstClr val="black">
                    <a:lumMod val="85000"/>
                    <a:lumOff val="15000"/>
                  </a:prstClr>
                </a:solidFill>
              </a:rPr>
              <a:t>&gt;&gt;</a:t>
            </a:r>
            <a:r>
              <a:rPr lang="ko-KR" altLang="en-US" sz="1600" spc="-150">
                <a:solidFill>
                  <a:prstClr val="black">
                    <a:lumMod val="85000"/>
                    <a:lumOff val="15000"/>
                  </a:prstClr>
                </a:solidFill>
              </a:rPr>
              <a:t> 모델 내부 특성 하나에 맞추어질 때마다 이에 의존하는 다른 모든 특성이 자동으로 변화에 적응 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2089785" y="1636261"/>
            <a:ext cx="1678305" cy="5721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1600" b="1">
                <a:solidFill>
                  <a:srgbClr val="FFFFFF"/>
                </a:solidFill>
                <a:cs typeface="마루 부리 Beta"/>
              </a:rPr>
              <a:t>이전의 머신 러닝</a:t>
            </a:r>
          </a:p>
          <a:p>
            <a:pPr algn="ctr">
              <a:spcBef>
                <a:spcPct val="0"/>
              </a:spcBef>
              <a:defRPr/>
            </a:pPr>
            <a:r>
              <a:rPr lang="en-US" altLang="ko-KR" sz="1600" b="1">
                <a:solidFill>
                  <a:srgbClr val="FFFFFF"/>
                </a:solidFill>
                <a:cs typeface="마루 부리 Beta"/>
              </a:rPr>
              <a:t>(</a:t>
            </a:r>
            <a:r>
              <a:rPr lang="ko-KR" altLang="en-US" sz="1600" b="1">
                <a:solidFill>
                  <a:srgbClr val="FFFFFF"/>
                </a:solidFill>
                <a:cs typeface="마루 부리 Beta"/>
              </a:rPr>
              <a:t>얕은 학습</a:t>
            </a:r>
            <a:r>
              <a:rPr lang="en-US" altLang="ko-KR" sz="1600" b="1">
                <a:solidFill>
                  <a:srgbClr val="FFFFFF"/>
                </a:solidFill>
                <a:cs typeface="마루 부리 Beta"/>
              </a:rPr>
              <a:t>)</a:t>
            </a:r>
            <a:r>
              <a:rPr lang="ko-KR" altLang="en-US" sz="1600" b="1">
                <a:solidFill>
                  <a:srgbClr val="FFFFFF"/>
                </a:solidFill>
                <a:cs typeface="마루 부리 Beta"/>
              </a:rPr>
              <a:t> 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5043681" y="3038210"/>
            <a:ext cx="2169584" cy="14155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prstClr val="black"/>
                </a:solidFill>
              </a:rPr>
              <a:t>특성 공학 단계</a:t>
            </a:r>
          </a:p>
          <a:p>
            <a:pPr algn="ctr">
              <a:defRPr/>
            </a:pPr>
            <a:r>
              <a:rPr lang="ko-KR" altLang="en-US" sz="1600">
                <a:solidFill>
                  <a:prstClr val="black"/>
                </a:solidFill>
              </a:rPr>
              <a:t>자동화</a:t>
            </a:r>
          </a:p>
        </p:txBody>
      </p:sp>
      <p:sp>
        <p:nvSpPr>
          <p:cNvPr id="22" name="TextBox 5"/>
          <p:cNvSpPr txBox="1"/>
          <p:nvPr/>
        </p:nvSpPr>
        <p:spPr>
          <a:xfrm>
            <a:off x="6611938" y="5484431"/>
            <a:ext cx="5581836" cy="990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defRPr/>
            </a:pPr>
            <a:r>
              <a:rPr lang="ko-KR" altLang="en-US" i="1" spc="-150">
                <a:solidFill>
                  <a:srgbClr val="3057B9"/>
                </a:solidFill>
                <a:cs typeface="마루 부리 Beta"/>
              </a:rPr>
              <a:t>딥러닝이 학습하는 방법의 중요한 특징 </a:t>
            </a:r>
            <a:r>
              <a:rPr lang="en-US" altLang="ko-KR" i="1" spc="-150">
                <a:solidFill>
                  <a:srgbClr val="3057B9"/>
                </a:solidFill>
                <a:cs typeface="마루 부리 Beta"/>
              </a:rPr>
              <a:t>2</a:t>
            </a:r>
            <a:r>
              <a:rPr lang="ko-KR" altLang="en-US" i="1" spc="-150">
                <a:solidFill>
                  <a:srgbClr val="3057B9"/>
                </a:solidFill>
                <a:cs typeface="마루 부리 Beta"/>
              </a:rPr>
              <a:t>가지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ko-KR" i="1" spc="-150">
                <a:solidFill>
                  <a:srgbClr val="3057B9"/>
                </a:solidFill>
                <a:cs typeface="마루 부리 Beta"/>
              </a:rPr>
              <a:t>1.</a:t>
            </a:r>
            <a:r>
              <a:rPr lang="ko-KR" altLang="en-US" i="1" spc="-150">
                <a:solidFill>
                  <a:srgbClr val="3057B9"/>
                </a:solidFill>
                <a:cs typeface="마루 부리 Beta"/>
              </a:rPr>
              <a:t> 층을 거치면서 점진적으로 더 복잡한 표현이 만들어진다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ko-KR" i="1" spc="-150">
                <a:solidFill>
                  <a:srgbClr val="3057B9"/>
                </a:solidFill>
                <a:cs typeface="마루 부리 Beta"/>
              </a:rPr>
              <a:t>2.</a:t>
            </a:r>
            <a:r>
              <a:rPr lang="ko-KR" altLang="en-US" i="1" spc="-150">
                <a:solidFill>
                  <a:srgbClr val="3057B9"/>
                </a:solidFill>
                <a:cs typeface="마루 부리 Beta"/>
              </a:rPr>
              <a:t> 이런 점진적인 중간 표현이 공동으로 학습된다 </a:t>
            </a:r>
          </a:p>
        </p:txBody>
      </p:sp>
    </p:spTree>
    <p:extLst>
      <p:ext uri="{BB962C8B-B14F-4D97-AF65-F5344CB8AC3E}">
        <p14:creationId xmlns:p14="http://schemas.microsoft.com/office/powerpoint/2010/main" val="40064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88335" y="1824355"/>
            <a:ext cx="5928360" cy="41406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7560" y="1116965"/>
            <a:ext cx="5583555" cy="6432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요즘 머신 러닝 알고리즘과 도구의 동향에 대한 정보를 </a:t>
            </a:r>
          </a:p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얻는 좋은 방법은 무엇일까</a:t>
            </a:r>
            <a:r>
              <a:rPr lang="en-US" altLang="ko-KR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1410" y="2065407"/>
            <a:ext cx="4907280" cy="34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spc="-300">
                <a:solidFill>
                  <a:prstClr val="black"/>
                </a:solidFill>
              </a:rPr>
              <a:t>캐글의  머신 러닝 경연을 살펴보자</a:t>
            </a:r>
            <a:r>
              <a:rPr lang="en-US" altLang="ko-KR" sz="2000" spc="-300">
                <a:solidFill>
                  <a:prstClr val="black"/>
                </a:solidFill>
              </a:rPr>
              <a:t>!</a:t>
            </a:r>
          </a:p>
          <a:p>
            <a:pPr algn="ctr">
              <a:defRPr/>
            </a:pPr>
            <a:r>
              <a:rPr lang="ko-KR" altLang="en-US" sz="2000" spc="-300">
                <a:solidFill>
                  <a:prstClr val="black"/>
                </a:solidFill>
              </a:rPr>
              <a:t>다양한 종류의 머신 러닝 문제를 다루고 있기 때문에</a:t>
            </a:r>
          </a:p>
          <a:p>
            <a:pPr algn="ctr">
              <a:defRPr/>
            </a:pPr>
            <a:r>
              <a:rPr lang="ko-KR" altLang="en-US" sz="2000" spc="-300">
                <a:solidFill>
                  <a:prstClr val="black"/>
                </a:solidFill>
              </a:rPr>
              <a:t>캐글은 좋은 것과 나쁜 것을 평가할 수 있는  현실적인 </a:t>
            </a:r>
          </a:p>
          <a:p>
            <a:pPr algn="ctr">
              <a:defRPr/>
            </a:pPr>
            <a:r>
              <a:rPr lang="ko-KR" altLang="en-US" sz="2000" spc="-300">
                <a:solidFill>
                  <a:prstClr val="black"/>
                </a:solidFill>
              </a:rPr>
              <a:t>잣대가 된다</a:t>
            </a:r>
          </a:p>
          <a:p>
            <a:pPr algn="ctr">
              <a:defRPr/>
            </a:pPr>
            <a:endParaRPr lang="ko-KR" altLang="en-US" sz="2000" spc="-30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en-US" altLang="ko-KR" sz="2000" spc="-300">
                <a:solidFill>
                  <a:prstClr val="black"/>
                </a:solidFill>
              </a:rPr>
              <a:t>2016-2017</a:t>
            </a:r>
            <a:r>
              <a:rPr lang="ko-KR" altLang="en-US" sz="2000" spc="-300">
                <a:solidFill>
                  <a:prstClr val="black"/>
                </a:solidFill>
              </a:rPr>
              <a:t>년 캐글에는 그래디언트 부스팅 머신과</a:t>
            </a:r>
          </a:p>
          <a:p>
            <a:pPr algn="ctr">
              <a:defRPr/>
            </a:pPr>
            <a:r>
              <a:rPr lang="ko-KR" altLang="en-US" sz="2000" spc="-300">
                <a:solidFill>
                  <a:prstClr val="black"/>
                </a:solidFill>
              </a:rPr>
              <a:t>딥러닝의 두 가지  접근 방법이 주를 이루었다</a:t>
            </a:r>
          </a:p>
          <a:p>
            <a:pPr algn="ctr">
              <a:defRPr/>
            </a:pPr>
            <a:r>
              <a:rPr lang="ko-KR" altLang="en-US" sz="2000" spc="-300">
                <a:solidFill>
                  <a:prstClr val="black"/>
                </a:solidFill>
              </a:rPr>
              <a:t>그래디언트 부스팅 </a:t>
            </a:r>
            <a:r>
              <a:rPr lang="en-US" altLang="ko-KR" sz="2000" spc="-300">
                <a:solidFill>
                  <a:prstClr val="black"/>
                </a:solidFill>
              </a:rPr>
              <a:t>--</a:t>
            </a:r>
            <a:r>
              <a:rPr lang="ko-KR" altLang="en-US" sz="2000" spc="-300">
                <a:solidFill>
                  <a:prstClr val="black"/>
                </a:solidFill>
              </a:rPr>
              <a:t>구조적인 데이터</a:t>
            </a:r>
          </a:p>
          <a:p>
            <a:pPr algn="ctr">
              <a:defRPr/>
            </a:pPr>
            <a:r>
              <a:rPr lang="ko-KR" altLang="en-US" sz="2000" spc="-300">
                <a:solidFill>
                  <a:prstClr val="black"/>
                </a:solidFill>
              </a:rPr>
              <a:t>딥러닝</a:t>
            </a:r>
            <a:r>
              <a:rPr lang="en-US" altLang="ko-KR" sz="2000" spc="-300">
                <a:solidFill>
                  <a:prstClr val="black"/>
                </a:solidFill>
              </a:rPr>
              <a:t>--</a:t>
            </a:r>
            <a:r>
              <a:rPr lang="ko-KR" altLang="en-US" sz="2000" spc="-300">
                <a:solidFill>
                  <a:prstClr val="black"/>
                </a:solidFill>
              </a:rPr>
              <a:t>이미지 분류 같은 지각에 관한 문제</a:t>
            </a:r>
          </a:p>
          <a:p>
            <a:pPr algn="ctr">
              <a:defRPr/>
            </a:pPr>
            <a:endParaRPr lang="ko-KR" altLang="en-US" sz="2000" spc="-30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2000" spc="-300">
                <a:solidFill>
                  <a:prstClr val="black"/>
                </a:solidFill>
              </a:rPr>
              <a:t>라이브러리의 경우 </a:t>
            </a:r>
            <a:r>
              <a:rPr lang="en-US" altLang="ko-KR" sz="2000" spc="-300">
                <a:solidFill>
                  <a:prstClr val="black"/>
                </a:solidFill>
              </a:rPr>
              <a:t>XGBoost</a:t>
            </a:r>
            <a:r>
              <a:rPr lang="ko-KR" altLang="en-US" sz="2000" spc="-300">
                <a:solidFill>
                  <a:prstClr val="black"/>
                </a:solidFill>
              </a:rPr>
              <a:t> 와 케라스가 주로  사용됨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4317" y="294640"/>
            <a:ext cx="29508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>
                <a:solidFill>
                  <a:srgbClr val="FFFFFF"/>
                </a:solidFill>
                <a:cs typeface="마루 부리 Beta"/>
              </a:rPr>
              <a:t>1.2.7</a:t>
            </a:r>
            <a:r>
              <a:rPr lang="ko-KR" altLang="en-US">
                <a:solidFill>
                  <a:srgbClr val="FFFFFF"/>
                </a:solidFill>
                <a:cs typeface="마루 부리 Beta"/>
              </a:rPr>
              <a:t> 머신 러닝의 최근 동향</a:t>
            </a:r>
          </a:p>
        </p:txBody>
      </p:sp>
    </p:spTree>
    <p:extLst>
      <p:ext uri="{BB962C8B-B14F-4D97-AF65-F5344CB8AC3E}">
        <p14:creationId xmlns:p14="http://schemas.microsoft.com/office/powerpoint/2010/main" val="32498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/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" y="193040"/>
            <a:ext cx="241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730500" y="2428356"/>
            <a:ext cx="6731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dirty="0">
                <a:solidFill>
                  <a:prstClr val="white"/>
                </a:solidFill>
              </a:rPr>
              <a:t>1.3</a:t>
            </a:r>
            <a:r>
              <a:rPr lang="ko-KR" altLang="en-US" sz="4400" dirty="0">
                <a:solidFill>
                  <a:prstClr val="white"/>
                </a:solidFill>
              </a:rPr>
              <a:t> 왜 </a:t>
            </a:r>
            <a:r>
              <a:rPr lang="ko-KR" altLang="en-US" sz="4400" dirty="0" err="1">
                <a:solidFill>
                  <a:prstClr val="white"/>
                </a:solidFill>
              </a:rPr>
              <a:t>딥러닝일까</a:t>
            </a:r>
            <a:r>
              <a:rPr lang="en-US" altLang="ko-KR" sz="4400" dirty="0">
                <a:solidFill>
                  <a:prstClr val="white"/>
                </a:solidFill>
              </a:rPr>
              <a:t>?</a:t>
            </a:r>
          </a:p>
          <a:p>
            <a:pPr algn="ctr">
              <a:defRPr/>
            </a:pPr>
            <a:r>
              <a:rPr lang="ko-KR" altLang="en-US" sz="4400" dirty="0">
                <a:solidFill>
                  <a:prstClr val="white"/>
                </a:solidFill>
              </a:rPr>
              <a:t>왜 지금일까</a:t>
            </a:r>
            <a:r>
              <a:rPr lang="en-US" altLang="ko-KR" sz="4400" dirty="0">
                <a:solidFill>
                  <a:prstClr val="white"/>
                </a:solidFill>
              </a:rPr>
              <a:t>?</a:t>
            </a:r>
            <a:endParaRPr lang="en-US" altLang="ko-KR" sz="4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70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5229180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1.3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왜 딥러닝일까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?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왜 지금일까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white"/>
                </a:solidFill>
              </a:rPr>
              <a:t>Part 3</a:t>
            </a:r>
            <a:endParaRPr lang="ko-KR" altLang="en-US" sz="1100">
              <a:solidFill>
                <a:prstClr val="white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61610" y="2094905"/>
            <a:ext cx="1668780" cy="541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prstClr val="white"/>
                </a:solidFill>
              </a:rPr>
              <a:t>하드웨어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585210" y="5165135"/>
            <a:ext cx="1725930" cy="8527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prstClr val="white"/>
                </a:solidFill>
              </a:rPr>
              <a:t>데이터셋과</a:t>
            </a:r>
          </a:p>
          <a:p>
            <a:pPr algn="ctr">
              <a:defRPr/>
            </a:pPr>
            <a:r>
              <a:rPr lang="ko-KR" altLang="en-US" sz="2500" b="1">
                <a:solidFill>
                  <a:prstClr val="white"/>
                </a:solidFill>
              </a:rPr>
              <a:t>벤치마크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7560" y="5176356"/>
            <a:ext cx="1506855" cy="8510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prstClr val="white"/>
                </a:solidFill>
              </a:rPr>
              <a:t>알고리즘 </a:t>
            </a:r>
          </a:p>
          <a:p>
            <a:pPr algn="ctr">
              <a:defRPr/>
            </a:pPr>
            <a:r>
              <a:rPr lang="ko-KR" altLang="en-US" sz="2500" b="1">
                <a:solidFill>
                  <a:prstClr val="white"/>
                </a:solidFill>
              </a:rPr>
              <a:t>향상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7357109" y="1256075"/>
            <a:ext cx="4207194" cy="1685243"/>
            <a:chOff x="-110653" y="4235820"/>
            <a:chExt cx="4207194" cy="1374790"/>
          </a:xfrm>
        </p:grpSpPr>
        <p:sp>
          <p:nvSpPr>
            <p:cNvPr id="42" name="TextBox 41"/>
            <p:cNvSpPr txBox="1"/>
            <p:nvPr/>
          </p:nvSpPr>
          <p:spPr>
            <a:xfrm>
              <a:off x="373617" y="4842771"/>
              <a:ext cx="3480195" cy="767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400">
                  <a:solidFill>
                    <a:prstClr val="black"/>
                  </a:solidFill>
                </a:rPr>
                <a:t>이 분야는 이론보다 실험을 통해 성장해 왔기 때문에 새로운 아이디어를 실험할 적절한 데이터와 하드웨어가 준비되어 있어야만 알고리즘이 발전할  수 있었다</a:t>
              </a:r>
              <a:r>
                <a:rPr lang="en-US" altLang="ko-KR" sz="1400">
                  <a:solidFill>
                    <a:prstClr val="black"/>
                  </a:solidFill>
                </a:rPr>
                <a:t>.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10653" y="4235820"/>
              <a:ext cx="4207194" cy="566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1" spc="-150">
                  <a:solidFill>
                    <a:prstClr val="black">
                      <a:lumMod val="75000"/>
                      <a:lumOff val="25000"/>
                    </a:prstClr>
                  </a:solidFill>
                  <a:ea typeface="+mj-ea"/>
                </a:rPr>
                <a:t>머신 러닝의 진보를 이끈 </a:t>
              </a:r>
            </a:p>
            <a:p>
              <a:pPr algn="ctr">
                <a:defRPr/>
              </a:pPr>
              <a:r>
                <a:rPr lang="ko-KR" altLang="en-US" sz="2000" b="1" spc="-150">
                  <a:solidFill>
                    <a:prstClr val="black">
                      <a:lumMod val="75000"/>
                      <a:lumOff val="25000"/>
                    </a:prstClr>
                  </a:solidFill>
                  <a:ea typeface="+mj-ea"/>
                </a:rPr>
                <a:t>세가지 기술적인 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367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&#10;&#10;자동 생성된 설명">
            <a:extLst>
              <a:ext uri="{FF2B5EF4-FFF2-40B4-BE49-F238E27FC236}">
                <a16:creationId xmlns:a16="http://schemas.microsoft.com/office/drawing/2014/main" xmlns="" id="{AF7170D3-AA47-4849-8576-B3290EFF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A6985C-E331-4DC3-8E74-D8FC2B1393AD}"/>
              </a:ext>
            </a:extLst>
          </p:cNvPr>
          <p:cNvSpPr txBox="1"/>
          <p:nvPr/>
        </p:nvSpPr>
        <p:spPr>
          <a:xfrm>
            <a:off x="67651" y="4236720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6B4D3ACE-05D9-4E3A-937C-B66D29696D7A}"/>
              </a:ext>
            </a:extLst>
          </p:cNvPr>
          <p:cNvGrpSpPr/>
          <p:nvPr/>
        </p:nvGrpSpPr>
        <p:grpSpPr>
          <a:xfrm>
            <a:off x="1330650" y="4298275"/>
            <a:ext cx="4518402" cy="523220"/>
            <a:chOff x="1320852" y="4758750"/>
            <a:chExt cx="4518402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6B5DC55-E3AC-4BDB-A37D-92014C2B84A9}"/>
                </a:ext>
              </a:extLst>
            </p:cNvPr>
            <p:cNvSpPr txBox="1"/>
            <p:nvPr/>
          </p:nvSpPr>
          <p:spPr>
            <a:xfrm>
              <a:off x="2019094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bg1"/>
                  </a:solidFill>
                </a:rPr>
                <a:t>딥러닝이란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 무엇인가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?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7701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</a:rPr>
                <a:t>1</a:t>
              </a:r>
              <a:r>
                <a:rPr lang="ko-KR" altLang="en-US" sz="2800" dirty="0" smtClean="0">
                  <a:solidFill>
                    <a:schemeClr val="bg1"/>
                  </a:solidFill>
                </a:rPr>
                <a:t>장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457320F-BC60-40C4-A266-D46F6A6DB200}"/>
              </a:ext>
            </a:extLst>
          </p:cNvPr>
          <p:cNvSpPr txBox="1"/>
          <p:nvPr/>
        </p:nvSpPr>
        <p:spPr>
          <a:xfrm>
            <a:off x="1545921" y="4913530"/>
            <a:ext cx="4950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1.1 </a:t>
            </a:r>
            <a:r>
              <a:rPr lang="ko-KR" altLang="en-US" sz="2000" dirty="0" smtClean="0">
                <a:solidFill>
                  <a:schemeClr val="bg1"/>
                </a:solidFill>
              </a:rPr>
              <a:t>인공 지능과 머신 러닝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딥러닝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1.2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dirty="0" smtClean="0">
                <a:solidFill>
                  <a:schemeClr val="bg1"/>
                </a:solidFill>
              </a:rPr>
              <a:t> 이전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머신러닝의</a:t>
            </a:r>
            <a:r>
              <a:rPr lang="ko-KR" altLang="en-US" sz="2000" dirty="0" smtClean="0">
                <a:solidFill>
                  <a:schemeClr val="bg1"/>
                </a:solidFill>
              </a:rPr>
              <a:t> 간략한 역사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1.3 </a:t>
            </a:r>
            <a:r>
              <a:rPr lang="ko-KR" altLang="en-US" sz="2000" dirty="0" smtClean="0">
                <a:solidFill>
                  <a:schemeClr val="bg1"/>
                </a:solidFill>
              </a:rPr>
              <a:t>왜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딥러닝일까</a:t>
            </a:r>
            <a:r>
              <a:rPr lang="en-US" altLang="ko-KR" sz="2000" dirty="0" smtClean="0">
                <a:solidFill>
                  <a:schemeClr val="bg1"/>
                </a:solidFill>
              </a:rPr>
              <a:t>? </a:t>
            </a:r>
            <a:r>
              <a:rPr lang="ko-KR" altLang="en-US" sz="2000" dirty="0" smtClean="0">
                <a:solidFill>
                  <a:schemeClr val="bg1"/>
                </a:solidFill>
              </a:rPr>
              <a:t>왜 지금일까</a:t>
            </a:r>
            <a:r>
              <a:rPr lang="en-US" altLang="ko-KR" sz="2000" dirty="0" smtClean="0">
                <a:solidFill>
                  <a:schemeClr val="bg1"/>
                </a:solidFill>
              </a:rPr>
              <a:t>?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6B4D3ACE-05D9-4E3A-937C-B66D29696D7A}"/>
              </a:ext>
            </a:extLst>
          </p:cNvPr>
          <p:cNvGrpSpPr/>
          <p:nvPr/>
        </p:nvGrpSpPr>
        <p:grpSpPr>
          <a:xfrm>
            <a:off x="6597709" y="4267497"/>
            <a:ext cx="4518402" cy="523220"/>
            <a:chOff x="1320852" y="4758750"/>
            <a:chExt cx="4518402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16B5DC55-E3AC-4BDB-A37D-92014C2B84A9}"/>
                </a:ext>
              </a:extLst>
            </p:cNvPr>
            <p:cNvSpPr txBox="1"/>
            <p:nvPr/>
          </p:nvSpPr>
          <p:spPr>
            <a:xfrm>
              <a:off x="2019094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신경망의 수학적 구성 요소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7701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r>
                <a:rPr lang="ko-KR" altLang="en-US" sz="2800" dirty="0" smtClean="0">
                  <a:solidFill>
                    <a:schemeClr val="bg1"/>
                  </a:solidFill>
                </a:rPr>
                <a:t>장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457320F-BC60-40C4-A266-D46F6A6DB200}"/>
              </a:ext>
            </a:extLst>
          </p:cNvPr>
          <p:cNvSpPr txBox="1"/>
          <p:nvPr/>
        </p:nvSpPr>
        <p:spPr>
          <a:xfrm>
            <a:off x="6820130" y="4742367"/>
            <a:ext cx="5245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2.1 </a:t>
            </a:r>
            <a:r>
              <a:rPr lang="ko-KR" altLang="en-US" sz="2000" dirty="0" smtClean="0">
                <a:solidFill>
                  <a:schemeClr val="bg1"/>
                </a:solidFill>
              </a:rPr>
              <a:t>신경망과의 첫 만남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2.2 </a:t>
            </a:r>
            <a:r>
              <a:rPr lang="ko-KR" altLang="en-US" sz="2000" dirty="0" smtClean="0">
                <a:solidFill>
                  <a:schemeClr val="bg1"/>
                </a:solidFill>
              </a:rPr>
              <a:t>신경망을 위한 데이터 표현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2.3 </a:t>
            </a:r>
            <a:r>
              <a:rPr lang="ko-KR" altLang="en-US" sz="2000" dirty="0" smtClean="0">
                <a:solidFill>
                  <a:schemeClr val="bg1"/>
                </a:solidFill>
              </a:rPr>
              <a:t>신경망의 톱니바퀴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텐서</a:t>
            </a:r>
            <a:r>
              <a:rPr lang="ko-KR" altLang="en-US" sz="2000" dirty="0" smtClean="0">
                <a:solidFill>
                  <a:schemeClr val="bg1"/>
                </a:solidFill>
              </a:rPr>
              <a:t> 연산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2.4 </a:t>
            </a:r>
            <a:r>
              <a:rPr lang="ko-KR" altLang="en-US" sz="2000" dirty="0" smtClean="0">
                <a:solidFill>
                  <a:schemeClr val="bg1"/>
                </a:solidFill>
              </a:rPr>
              <a:t>신경망의 엔진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그래디언트</a:t>
            </a:r>
            <a:r>
              <a:rPr lang="ko-KR" altLang="en-US" sz="2000" dirty="0" smtClean="0">
                <a:solidFill>
                  <a:schemeClr val="bg1"/>
                </a:solidFill>
              </a:rPr>
              <a:t> 기반 최적화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66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08" y="111525"/>
            <a:ext cx="2400256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1.3.1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하드웨어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10490" y="50565"/>
            <a:ext cx="366202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white"/>
                </a:solidFill>
              </a:rPr>
              <a:t>Part 3</a:t>
            </a: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2866" y="327660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31859" y="3243791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49946" y="2123467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25632" y="2761232"/>
            <a:ext cx="1668780" cy="54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prstClr val="white"/>
                </a:solidFill>
              </a:rPr>
              <a:t>하드웨어</a:t>
            </a:r>
          </a:p>
        </p:txBody>
      </p:sp>
      <p:sp>
        <p:nvSpPr>
          <p:cNvPr id="44" name="TextBox 22"/>
          <p:cNvSpPr txBox="1"/>
          <p:nvPr/>
        </p:nvSpPr>
        <p:spPr>
          <a:xfrm>
            <a:off x="3851910" y="1305289"/>
            <a:ext cx="6942900" cy="502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pc="-150">
                <a:solidFill>
                  <a:prstClr val="black"/>
                </a:solidFill>
              </a:rPr>
              <a:t>시중에 판매되는 </a:t>
            </a:r>
            <a:r>
              <a:rPr lang="en-US" altLang="ko-KR" spc="-150">
                <a:solidFill>
                  <a:prstClr val="black"/>
                </a:solidFill>
              </a:rPr>
              <a:t>cpu</a:t>
            </a:r>
            <a:r>
              <a:rPr lang="ko-KR" altLang="en-US" spc="-150">
                <a:solidFill>
                  <a:prstClr val="black"/>
                </a:solidFill>
              </a:rPr>
              <a:t>는 </a:t>
            </a:r>
            <a:r>
              <a:rPr lang="en-US" altLang="ko-KR" spc="-150">
                <a:solidFill>
                  <a:prstClr val="black"/>
                </a:solidFill>
              </a:rPr>
              <a:t>1990</a:t>
            </a:r>
            <a:r>
              <a:rPr lang="ko-KR" altLang="en-US" spc="-150">
                <a:solidFill>
                  <a:prstClr val="black"/>
                </a:solidFill>
              </a:rPr>
              <a:t>년과 </a:t>
            </a:r>
            <a:r>
              <a:rPr lang="en-US" altLang="ko-KR" spc="-150">
                <a:solidFill>
                  <a:prstClr val="black"/>
                </a:solidFill>
              </a:rPr>
              <a:t>2010</a:t>
            </a:r>
            <a:r>
              <a:rPr lang="ko-KR" altLang="en-US" spc="-150">
                <a:solidFill>
                  <a:prstClr val="black"/>
                </a:solidFill>
              </a:rPr>
              <a:t>년 사이에 </a:t>
            </a:r>
            <a:r>
              <a:rPr lang="en-US" altLang="ko-KR" spc="-150">
                <a:solidFill>
                  <a:prstClr val="black"/>
                </a:solidFill>
              </a:rPr>
              <a:t>5,000</a:t>
            </a:r>
            <a:r>
              <a:rPr lang="ko-KR" altLang="en-US" spc="-150">
                <a:solidFill>
                  <a:prstClr val="black"/>
                </a:solidFill>
              </a:rPr>
              <a:t>배 속도 향상되었음에도 불구하고 일반적인 딥러닝 모델들은 노트북보다 </a:t>
            </a:r>
            <a:r>
              <a:rPr lang="en-US" altLang="ko-KR" spc="-150">
                <a:solidFill>
                  <a:prstClr val="black"/>
                </a:solidFill>
              </a:rPr>
              <a:t>10</a:t>
            </a:r>
            <a:r>
              <a:rPr lang="ko-KR" altLang="en-US" spc="-150">
                <a:solidFill>
                  <a:prstClr val="black"/>
                </a:solidFill>
              </a:rPr>
              <a:t>배 이상의 계산 능력을 필요로함 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pc="-150">
                <a:solidFill>
                  <a:prstClr val="black"/>
                </a:solidFill>
              </a:rPr>
              <a:t> </a:t>
            </a:r>
            <a:r>
              <a:rPr lang="en-US" altLang="ko-KR" spc="-150">
                <a:solidFill>
                  <a:prstClr val="black"/>
                </a:solidFill>
              </a:rPr>
              <a:t>2000</a:t>
            </a:r>
            <a:r>
              <a:rPr lang="ko-KR" altLang="en-US" spc="-150">
                <a:solidFill>
                  <a:prstClr val="black"/>
                </a:solidFill>
              </a:rPr>
              <a:t>년대에 게임 회사들이 비디오 게임의 그래픽 성능을 높이기 위해 투자하여 개발한 프로그래밍 인터페이스 </a:t>
            </a:r>
            <a:r>
              <a:rPr lang="en-US" altLang="ko-KR" spc="-150">
                <a:solidFill>
                  <a:prstClr val="black"/>
                </a:solidFill>
              </a:rPr>
              <a:t>CUDA</a:t>
            </a:r>
            <a:r>
              <a:rPr lang="ko-KR" altLang="en-US" spc="-150">
                <a:solidFill>
                  <a:prstClr val="black"/>
                </a:solidFill>
              </a:rPr>
              <a:t>를 출시 </a:t>
            </a:r>
            <a:r>
              <a:rPr lang="en-US" altLang="ko-KR" spc="-150">
                <a:solidFill>
                  <a:prstClr val="black"/>
                </a:solidFill>
              </a:rPr>
              <a:t>&gt;&gt;</a:t>
            </a:r>
            <a:r>
              <a:rPr lang="ko-KR" altLang="en-US" spc="-150">
                <a:solidFill>
                  <a:prstClr val="black"/>
                </a:solidFill>
              </a:rPr>
              <a:t> 다양한 병렬 애플리케이션의 대형 </a:t>
            </a:r>
            <a:r>
              <a:rPr lang="en-US" altLang="ko-KR" spc="-150">
                <a:solidFill>
                  <a:prstClr val="black"/>
                </a:solidFill>
              </a:rPr>
              <a:t>CPU</a:t>
            </a:r>
            <a:r>
              <a:rPr lang="ko-KR" altLang="en-US" spc="-150">
                <a:solidFill>
                  <a:prstClr val="black"/>
                </a:solidFill>
              </a:rPr>
              <a:t> 클러스터가 소량의 </a:t>
            </a:r>
            <a:r>
              <a:rPr lang="en-US" altLang="ko-KR" spc="-150">
                <a:solidFill>
                  <a:prstClr val="black"/>
                </a:solidFill>
              </a:rPr>
              <a:t>GPU</a:t>
            </a:r>
            <a:r>
              <a:rPr lang="ko-KR" altLang="en-US" spc="-150">
                <a:solidFill>
                  <a:prstClr val="black"/>
                </a:solidFill>
              </a:rPr>
              <a:t>로 대체되기 시작 </a:t>
            </a:r>
            <a:r>
              <a:rPr lang="en-US" altLang="ko-KR" spc="-150">
                <a:solidFill>
                  <a:prstClr val="black"/>
                </a:solidFill>
              </a:rPr>
              <a:t>&gt;&gt;</a:t>
            </a:r>
            <a:r>
              <a:rPr lang="ko-KR" altLang="en-US" spc="-150">
                <a:solidFill>
                  <a:prstClr val="black"/>
                </a:solidFill>
              </a:rPr>
              <a:t>일부 연구자들이 </a:t>
            </a:r>
            <a:r>
              <a:rPr lang="en-US" altLang="ko-KR" spc="-150">
                <a:solidFill>
                  <a:prstClr val="black"/>
                </a:solidFill>
              </a:rPr>
              <a:t>CUDA</a:t>
            </a:r>
            <a:r>
              <a:rPr lang="ko-KR" altLang="en-US" spc="-150">
                <a:solidFill>
                  <a:prstClr val="black"/>
                </a:solidFill>
              </a:rPr>
              <a:t>를 사용한 신경망 구현을 만들기 시작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pc="-150">
                <a:solidFill>
                  <a:prstClr val="black"/>
                </a:solidFill>
              </a:rPr>
              <a:t>이처럼 게임 시장을 통해 차세대 인공 지능 애플리케이션을 위한 슈퍼 컴퓨터가 발전되기도함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pc="-150">
                <a:solidFill>
                  <a:prstClr val="black"/>
                </a:solidFill>
              </a:rPr>
              <a:t>구글의 텐서 처리 장치</a:t>
            </a:r>
            <a:r>
              <a:rPr lang="en-US" altLang="ko-KR" spc="-150">
                <a:solidFill>
                  <a:prstClr val="black"/>
                </a:solidFill>
              </a:rPr>
              <a:t>(TPU)</a:t>
            </a:r>
            <a:r>
              <a:rPr lang="ko-KR" altLang="en-US" spc="-150">
                <a:solidFill>
                  <a:prstClr val="black"/>
                </a:solidFill>
              </a:rPr>
              <a:t> 프로젝트 </a:t>
            </a:r>
            <a:r>
              <a:rPr lang="en-US" altLang="ko-KR" spc="-150">
                <a:solidFill>
                  <a:prstClr val="black"/>
                </a:solidFill>
              </a:rPr>
              <a:t>:</a:t>
            </a:r>
            <a:r>
              <a:rPr lang="ko-KR" altLang="en-US" spc="-150">
                <a:solidFill>
                  <a:prstClr val="black"/>
                </a:solidFill>
              </a:rPr>
              <a:t> 심층 신경망을 실행하기 위해 새롭게 설계된 딥러닝 칩으로 최고 성능을 가진 </a:t>
            </a:r>
            <a:r>
              <a:rPr lang="en-US" altLang="ko-KR" spc="-150">
                <a:solidFill>
                  <a:prstClr val="black"/>
                </a:solidFill>
              </a:rPr>
              <a:t>GPU</a:t>
            </a:r>
            <a:r>
              <a:rPr lang="ko-KR" altLang="en-US" spc="-150">
                <a:solidFill>
                  <a:prstClr val="black"/>
                </a:solidFill>
              </a:rPr>
              <a:t>보다 </a:t>
            </a:r>
            <a:r>
              <a:rPr lang="en-US" altLang="ko-KR" spc="-150">
                <a:solidFill>
                  <a:prstClr val="black"/>
                </a:solidFill>
              </a:rPr>
              <a:t>10</a:t>
            </a:r>
            <a:r>
              <a:rPr lang="ko-KR" altLang="en-US" spc="-150">
                <a:solidFill>
                  <a:prstClr val="black"/>
                </a:solidFill>
              </a:rPr>
              <a:t>배이상 빠르고 에너지 소비도 효율적</a:t>
            </a:r>
          </a:p>
        </p:txBody>
      </p:sp>
    </p:spTree>
    <p:extLst>
      <p:ext uri="{BB962C8B-B14F-4D97-AF65-F5344CB8AC3E}">
        <p14:creationId xmlns:p14="http://schemas.microsoft.com/office/powerpoint/2010/main" val="15083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06" y="111525"/>
            <a:ext cx="2038308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1.3.2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데이터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10490" y="50565"/>
            <a:ext cx="366202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white"/>
                </a:solidFill>
              </a:rPr>
              <a:t>Part 3</a:t>
            </a: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31859" y="3243791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49946" y="2123467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2866" y="327660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32"/>
          <p:cNvSpPr txBox="1"/>
          <p:nvPr/>
        </p:nvSpPr>
        <p:spPr>
          <a:xfrm>
            <a:off x="461010" y="3770252"/>
            <a:ext cx="1725930" cy="8527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2500" b="1">
                <a:solidFill>
                  <a:srgbClr val="FFFFFF"/>
                </a:solidFill>
              </a:rPr>
              <a:t>데이터셋과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 sz="2500" b="1">
                <a:solidFill>
                  <a:srgbClr val="FFFFFF"/>
                </a:solidFill>
              </a:rPr>
              <a:t>벤치마크</a:t>
            </a:r>
          </a:p>
        </p:txBody>
      </p:sp>
      <p:sp>
        <p:nvSpPr>
          <p:cNvPr id="46" name="TextBox 22"/>
          <p:cNvSpPr txBox="1"/>
          <p:nvPr/>
        </p:nvSpPr>
        <p:spPr>
          <a:xfrm>
            <a:off x="3800580" y="1777547"/>
            <a:ext cx="6942900" cy="3383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pc="-150">
                <a:solidFill>
                  <a:srgbClr val="000000"/>
                </a:solidFill>
              </a:rPr>
              <a:t>딥러닝을  </a:t>
            </a:r>
            <a:r>
              <a:rPr lang="en-US" altLang="ko-KR" spc="-150">
                <a:solidFill>
                  <a:srgbClr val="000000"/>
                </a:solidFill>
              </a:rPr>
              <a:t>AI</a:t>
            </a:r>
            <a:r>
              <a:rPr lang="ko-KR" altLang="en-US" spc="-150">
                <a:solidFill>
                  <a:srgbClr val="000000"/>
                </a:solidFill>
              </a:rPr>
              <a:t> 의 증기 기관이라한다면 데이터는 이 기관에 필요한 연료와 같은 역할 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pc="-150">
                <a:solidFill>
                  <a:srgbClr val="000000"/>
                </a:solidFill>
              </a:rPr>
              <a:t> 지난 </a:t>
            </a:r>
            <a:r>
              <a:rPr lang="en-US" altLang="ko-KR" spc="-150">
                <a:solidFill>
                  <a:srgbClr val="000000"/>
                </a:solidFill>
              </a:rPr>
              <a:t>20</a:t>
            </a:r>
            <a:r>
              <a:rPr lang="ko-KR" altLang="en-US" spc="-150">
                <a:solidFill>
                  <a:srgbClr val="000000"/>
                </a:solidFill>
              </a:rPr>
              <a:t>년간 저장 장치의 급격한 발전과 더불어</a:t>
            </a:r>
            <a:r>
              <a:rPr lang="en-US" altLang="ko-KR" spc="-150">
                <a:solidFill>
                  <a:srgbClr val="000000"/>
                </a:solidFill>
              </a:rPr>
              <a:t>,</a:t>
            </a:r>
            <a:r>
              <a:rPr lang="ko-KR" altLang="en-US" spc="-150">
                <a:solidFill>
                  <a:srgbClr val="000000"/>
                </a:solidFill>
              </a:rPr>
              <a:t> 대량의 데이터셋을 수집하고 배포할 수 있는</a:t>
            </a:r>
            <a:r>
              <a:rPr lang="en-US" altLang="ko-KR" spc="-150">
                <a:solidFill>
                  <a:srgbClr val="000000"/>
                </a:solidFill>
              </a:rPr>
              <a:t> </a:t>
            </a:r>
            <a:r>
              <a:rPr lang="ko-KR" altLang="en-US" spc="-150">
                <a:solidFill>
                  <a:srgbClr val="000000"/>
                </a:solidFill>
              </a:rPr>
              <a:t>인터넷</a:t>
            </a:r>
            <a:r>
              <a:rPr lang="en-US" altLang="ko-KR" spc="-150">
                <a:solidFill>
                  <a:srgbClr val="000000"/>
                </a:solidFill>
              </a:rPr>
              <a:t> </a:t>
            </a:r>
            <a:r>
              <a:rPr lang="ko-KR" altLang="en-US" spc="-150">
                <a:solidFill>
                  <a:srgbClr val="000000"/>
                </a:solidFill>
              </a:rPr>
              <a:t>성장이 시장의 판도를 바꿈 </a:t>
            </a:r>
            <a:r>
              <a:rPr lang="en-US" altLang="ko-KR" spc="-150">
                <a:solidFill>
                  <a:srgbClr val="000000"/>
                </a:solidFill>
              </a:rPr>
              <a:t>&gt;&gt;</a:t>
            </a:r>
            <a:r>
              <a:rPr lang="ko-KR" altLang="en-US" spc="-150">
                <a:solidFill>
                  <a:srgbClr val="000000"/>
                </a:solidFill>
              </a:rPr>
              <a:t> 인터넷 없이는 대부분의 회사들이 데이터셋을 수집할 수 없음</a:t>
            </a:r>
            <a:r>
              <a:rPr lang="en-US" altLang="ko-KR" spc="-150">
                <a:solidFill>
                  <a:srgbClr val="000000"/>
                </a:solidFill>
              </a:rPr>
              <a:t>(</a:t>
            </a:r>
            <a:r>
              <a:rPr lang="ko-KR" altLang="en-US" spc="-150">
                <a:solidFill>
                  <a:srgbClr val="000000"/>
                </a:solidFill>
              </a:rPr>
              <a:t> </a:t>
            </a:r>
            <a:r>
              <a:rPr lang="en-US" altLang="ko-KR" spc="-150">
                <a:solidFill>
                  <a:srgbClr val="000000"/>
                </a:solidFill>
              </a:rPr>
              <a:t>ex . </a:t>
            </a:r>
            <a:r>
              <a:rPr lang="ko-KR" altLang="en-US" spc="-150">
                <a:solidFill>
                  <a:srgbClr val="000000"/>
                </a:solidFill>
              </a:rPr>
              <a:t>유튜브</a:t>
            </a:r>
            <a:r>
              <a:rPr lang="en-US" altLang="ko-KR" spc="-150">
                <a:solidFill>
                  <a:srgbClr val="000000"/>
                </a:solidFill>
              </a:rPr>
              <a:t>,</a:t>
            </a:r>
            <a:r>
              <a:rPr lang="ko-KR" altLang="en-US" spc="-150">
                <a:solidFill>
                  <a:srgbClr val="000000"/>
                </a:solidFill>
              </a:rPr>
              <a:t> 위키피디아</a:t>
            </a:r>
            <a:r>
              <a:rPr lang="en-US" altLang="ko-KR" spc="-150">
                <a:solidFill>
                  <a:srgbClr val="00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pc="-150">
                <a:solidFill>
                  <a:srgbClr val="000000"/>
                </a:solidFill>
              </a:rPr>
              <a:t>딥러닝의 성장을 이끈 촉매제와 같은 데이터셋 </a:t>
            </a:r>
            <a:r>
              <a:rPr lang="en-US" altLang="ko-KR" spc="-150">
                <a:solidFill>
                  <a:srgbClr val="000000"/>
                </a:solidFill>
              </a:rPr>
              <a:t>==ImageNet </a:t>
            </a:r>
            <a:r>
              <a:rPr lang="ko-KR" altLang="en-US" spc="-150">
                <a:solidFill>
                  <a:srgbClr val="000000"/>
                </a:solidFill>
              </a:rPr>
              <a:t>데이터셋            </a:t>
            </a:r>
            <a:r>
              <a:rPr lang="en-US" altLang="ko-KR" spc="-150">
                <a:solidFill>
                  <a:srgbClr val="000000"/>
                </a:solidFill>
              </a:rPr>
              <a:t>2010</a:t>
            </a:r>
            <a:r>
              <a:rPr lang="ko-KR" altLang="en-US" spc="-150">
                <a:solidFill>
                  <a:srgbClr val="000000"/>
                </a:solidFill>
              </a:rPr>
              <a:t>년에 선보인 후 공개 경연 대회는 연구자들과 기술자들이 한계를 뛰어넘도록 만든 훌륭한 도구가 되었음 </a:t>
            </a:r>
          </a:p>
        </p:txBody>
      </p:sp>
    </p:spTree>
    <p:extLst>
      <p:ext uri="{BB962C8B-B14F-4D97-AF65-F5344CB8AC3E}">
        <p14:creationId xmlns:p14="http://schemas.microsoft.com/office/powerpoint/2010/main" val="151928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06" y="111525"/>
            <a:ext cx="2400258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1.3.3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알고리즘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10490" y="50565"/>
            <a:ext cx="366202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white"/>
                </a:solidFill>
              </a:rPr>
              <a:t>Part 3</a:t>
            </a: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2866" y="327660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49946" y="2123467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31859" y="3243791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33"/>
          <p:cNvSpPr txBox="1"/>
          <p:nvPr/>
        </p:nvSpPr>
        <p:spPr>
          <a:xfrm>
            <a:off x="1797686" y="3707918"/>
            <a:ext cx="1506855" cy="852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2500" b="1">
                <a:solidFill>
                  <a:srgbClr val="FFFFFF"/>
                </a:solidFill>
              </a:rPr>
              <a:t>알고리즘 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 sz="2500" b="1">
                <a:solidFill>
                  <a:srgbClr val="FFFFFF"/>
                </a:solidFill>
              </a:rPr>
              <a:t>향상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3787351" y="1556475"/>
            <a:ext cx="6942900" cy="420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en-US" altLang="ko-KR" spc="-150">
                <a:solidFill>
                  <a:srgbClr val="000000"/>
                </a:solidFill>
              </a:rPr>
              <a:t>2009-2010</a:t>
            </a:r>
            <a:r>
              <a:rPr lang="ko-KR" altLang="en-US" spc="-150">
                <a:solidFill>
                  <a:srgbClr val="000000"/>
                </a:solidFill>
              </a:rPr>
              <a:t>년 경 몇 가지 알고리즘이 개선되며 그래디언트를 더욱 잘 전파되게 만들어줌  </a:t>
            </a:r>
            <a:r>
              <a:rPr lang="en-US" altLang="ko-KR" spc="-150">
                <a:solidFill>
                  <a:srgbClr val="000000"/>
                </a:solidFill>
              </a:rPr>
              <a:t>&gt;&gt;</a:t>
            </a:r>
            <a:r>
              <a:rPr lang="ko-KR" altLang="en-US" spc="-150">
                <a:solidFill>
                  <a:srgbClr val="000000"/>
                </a:solidFill>
              </a:rPr>
              <a:t> </a:t>
            </a:r>
            <a:r>
              <a:rPr lang="en-US" altLang="ko-KR" spc="-150">
                <a:solidFill>
                  <a:srgbClr val="000000"/>
                </a:solidFill>
              </a:rPr>
              <a:t>10</a:t>
            </a:r>
            <a:r>
              <a:rPr lang="ko-KR" altLang="en-US" spc="-150">
                <a:solidFill>
                  <a:srgbClr val="000000"/>
                </a:solidFill>
              </a:rPr>
              <a:t>개 이상의 층을 가진 모델을 훈련시킬 수 있게됨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/>
              <a:buNone/>
              <a:defRPr/>
            </a:pPr>
            <a:r>
              <a:rPr lang="ko-KR" altLang="en-US" spc="-150">
                <a:solidFill>
                  <a:srgbClr val="000000"/>
                </a:solidFill>
              </a:rPr>
              <a:t>      </a:t>
            </a:r>
            <a:r>
              <a:rPr lang="en-US" altLang="ko-KR" spc="-150">
                <a:solidFill>
                  <a:srgbClr val="000000"/>
                </a:solidFill>
              </a:rPr>
              <a:t>1)</a:t>
            </a:r>
            <a:r>
              <a:rPr lang="ko-KR" altLang="en-US" spc="-150">
                <a:solidFill>
                  <a:srgbClr val="000000"/>
                </a:solidFill>
              </a:rPr>
              <a:t> 신경망의 층에 더 잘 맞는 활성화 함수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/>
              <a:buNone/>
              <a:defRPr/>
            </a:pPr>
            <a:r>
              <a:rPr lang="ko-KR" altLang="en-US" spc="-150">
                <a:solidFill>
                  <a:srgbClr val="000000"/>
                </a:solidFill>
              </a:rPr>
              <a:t>      </a:t>
            </a:r>
            <a:r>
              <a:rPr lang="en-US" altLang="ko-KR" spc="-150">
                <a:solidFill>
                  <a:srgbClr val="000000"/>
                </a:solidFill>
              </a:rPr>
              <a:t>2)</a:t>
            </a:r>
            <a:r>
              <a:rPr lang="ko-KR" altLang="en-US" spc="-150">
                <a:solidFill>
                  <a:srgbClr val="000000"/>
                </a:solidFill>
              </a:rPr>
              <a:t> 층별 사전 훈련을 불필요하게 만든 가중치 초기화 방법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/>
              <a:buNone/>
              <a:defRPr/>
            </a:pPr>
            <a:r>
              <a:rPr lang="ko-KR" altLang="en-US" spc="-150">
                <a:solidFill>
                  <a:srgbClr val="000000"/>
                </a:solidFill>
              </a:rPr>
              <a:t>      </a:t>
            </a:r>
            <a:r>
              <a:rPr lang="en-US" altLang="ko-KR" spc="-150">
                <a:solidFill>
                  <a:srgbClr val="000000"/>
                </a:solidFill>
              </a:rPr>
              <a:t>3)</a:t>
            </a:r>
            <a:r>
              <a:rPr lang="ko-KR" altLang="en-US" spc="-150">
                <a:solidFill>
                  <a:srgbClr val="000000"/>
                </a:solidFill>
              </a:rPr>
              <a:t> </a:t>
            </a:r>
            <a:r>
              <a:rPr lang="en-US" altLang="ko-KR" spc="-150">
                <a:solidFill>
                  <a:srgbClr val="000000"/>
                </a:solidFill>
              </a:rPr>
              <a:t>RMSProp</a:t>
            </a:r>
            <a:r>
              <a:rPr lang="ko-KR" altLang="en-US" spc="-150">
                <a:solidFill>
                  <a:srgbClr val="000000"/>
                </a:solidFill>
              </a:rPr>
              <a:t>과 </a:t>
            </a:r>
            <a:r>
              <a:rPr lang="en-US" altLang="ko-KR" spc="-150">
                <a:solidFill>
                  <a:srgbClr val="000000"/>
                </a:solidFill>
              </a:rPr>
              <a:t>Adam</a:t>
            </a:r>
            <a:r>
              <a:rPr lang="ko-KR" altLang="en-US" spc="-150">
                <a:solidFill>
                  <a:srgbClr val="000000"/>
                </a:solidFill>
              </a:rPr>
              <a:t> 같은 더 좋은 최적화 방법 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endParaRPr lang="ko-KR" altLang="en-US" spc="-15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en-US" altLang="ko-KR" spc="-150">
                <a:solidFill>
                  <a:srgbClr val="000000"/>
                </a:solidFill>
              </a:rPr>
              <a:t>2014-2016</a:t>
            </a:r>
            <a:r>
              <a:rPr lang="ko-KR" altLang="en-US" spc="-150">
                <a:solidFill>
                  <a:srgbClr val="000000"/>
                </a:solidFill>
              </a:rPr>
              <a:t>년 사이 그래디언트를 더욱 잘 전파할 수 있는 배치 정규화</a:t>
            </a:r>
            <a:r>
              <a:rPr lang="en-US" altLang="ko-KR" spc="-150">
                <a:solidFill>
                  <a:srgbClr val="000000"/>
                </a:solidFill>
              </a:rPr>
              <a:t>,</a:t>
            </a:r>
            <a:r>
              <a:rPr lang="ko-KR" altLang="en-US" spc="-150">
                <a:solidFill>
                  <a:srgbClr val="000000"/>
                </a:solidFill>
              </a:rPr>
              <a:t> 잔차 연결</a:t>
            </a:r>
            <a:r>
              <a:rPr lang="en-US" altLang="ko-KR" spc="-150">
                <a:solidFill>
                  <a:srgbClr val="000000"/>
                </a:solidFill>
              </a:rPr>
              <a:t>,</a:t>
            </a:r>
            <a:r>
              <a:rPr lang="ko-KR" altLang="en-US" spc="-150">
                <a:solidFill>
                  <a:srgbClr val="000000"/>
                </a:solidFill>
              </a:rPr>
              <a:t> 깊이별 분리 합성곱과 같은 고급 기술들이 개발됨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endParaRPr lang="ko-KR" altLang="en-US" spc="-15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Wingdings"/>
              <a:buChar char="§"/>
              <a:defRPr/>
            </a:pPr>
            <a:r>
              <a:rPr lang="ko-KR" altLang="en-US" spc="-150">
                <a:solidFill>
                  <a:srgbClr val="000000"/>
                </a:solidFill>
              </a:rPr>
              <a:t>요즘에는 층의 깊이가 수천 개인 모델을 처음부터 훈련시킬 수 있게됨</a:t>
            </a:r>
          </a:p>
        </p:txBody>
      </p:sp>
    </p:spTree>
    <p:extLst>
      <p:ext uri="{BB962C8B-B14F-4D97-AF65-F5344CB8AC3E}">
        <p14:creationId xmlns:p14="http://schemas.microsoft.com/office/powerpoint/2010/main" val="19378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952499" y="2773627"/>
            <a:ext cx="1606550" cy="16726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1,900</a:t>
            </a:r>
            <a:r>
              <a:rPr lang="ko-KR" altLang="en-US">
                <a:solidFill>
                  <a:prstClr val="white"/>
                </a:solidFill>
              </a:rPr>
              <a:t>만 달러</a:t>
            </a:r>
          </a:p>
        </p:txBody>
      </p:sp>
      <p:sp>
        <p:nvSpPr>
          <p:cNvPr id="4" name="타원 1"/>
          <p:cNvSpPr/>
          <p:nvPr/>
        </p:nvSpPr>
        <p:spPr>
          <a:xfrm>
            <a:off x="3989388" y="1808163"/>
            <a:ext cx="2810403" cy="2731029"/>
          </a:xfrm>
          <a:prstGeom prst="ellipse">
            <a:avLst/>
          </a:prstGeom>
          <a:solidFill>
            <a:srgbClr val="21345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100">
                <a:solidFill>
                  <a:srgbClr val="FFFFFF"/>
                </a:solidFill>
                <a:cs typeface="마루 부리 Beta"/>
              </a:rPr>
              <a:t>3</a:t>
            </a:r>
            <a:r>
              <a:rPr lang="ko-KR" altLang="en-US" sz="2100">
                <a:solidFill>
                  <a:srgbClr val="FFFFFF"/>
                </a:solidFill>
                <a:cs typeface="마루 부리 Beta"/>
              </a:rPr>
              <a:t>억 </a:t>
            </a:r>
            <a:r>
              <a:rPr lang="en-US" altLang="ko-KR" sz="2100">
                <a:solidFill>
                  <a:srgbClr val="FFFFFF"/>
                </a:solidFill>
                <a:cs typeface="마루 부리 Beta"/>
              </a:rPr>
              <a:t>9,400</a:t>
            </a:r>
            <a:r>
              <a:rPr lang="ko-KR" altLang="en-US" sz="2100">
                <a:solidFill>
                  <a:srgbClr val="FFFFFF"/>
                </a:solidFill>
                <a:cs typeface="마루 부리 Beta"/>
              </a:rPr>
              <a:t>만 달러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4315" y="294640"/>
            <a:ext cx="26650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>
                <a:solidFill>
                  <a:prstClr val="black"/>
                </a:solidFill>
                <a:cs typeface="마루 부리 Beta"/>
              </a:rPr>
              <a:t>1.3.4</a:t>
            </a:r>
            <a:r>
              <a:rPr lang="ko-KR" altLang="en-US">
                <a:solidFill>
                  <a:prstClr val="black"/>
                </a:solidFill>
                <a:cs typeface="마루 부리 Beta"/>
              </a:rPr>
              <a:t> 새로운 투자의 바람</a:t>
            </a:r>
          </a:p>
        </p:txBody>
      </p:sp>
      <p:sp>
        <p:nvSpPr>
          <p:cNvPr id="6" name="TextBox 21"/>
          <p:cNvSpPr txBox="1"/>
          <p:nvPr/>
        </p:nvSpPr>
        <p:spPr>
          <a:xfrm>
            <a:off x="3971501" y="4758308"/>
            <a:ext cx="3130338" cy="907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pc="-150">
                <a:solidFill>
                  <a:srgbClr val="404040"/>
                </a:solidFill>
              </a:rPr>
              <a:t>2014</a:t>
            </a:r>
            <a:r>
              <a:rPr lang="ko-KR" altLang="en-US" spc="-150">
                <a:solidFill>
                  <a:srgbClr val="404040"/>
                </a:solidFill>
              </a:rPr>
              <a:t>년 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 spc="-150">
                <a:solidFill>
                  <a:srgbClr val="404040"/>
                </a:solidFill>
              </a:rPr>
              <a:t>전체 벤처 캐피탈이 </a:t>
            </a:r>
            <a:r>
              <a:rPr lang="en-US" altLang="ko-KR" spc="-150">
                <a:solidFill>
                  <a:srgbClr val="404040"/>
                </a:solidFill>
              </a:rPr>
              <a:t>AI</a:t>
            </a:r>
            <a:r>
              <a:rPr lang="ko-KR" altLang="en-US" spc="-150">
                <a:solidFill>
                  <a:srgbClr val="404040"/>
                </a:solidFill>
              </a:rPr>
              <a:t>에 투자한 금액</a:t>
            </a:r>
          </a:p>
        </p:txBody>
      </p:sp>
      <p:sp>
        <p:nvSpPr>
          <p:cNvPr id="7" name="TextBox 21"/>
          <p:cNvSpPr txBox="1"/>
          <p:nvPr/>
        </p:nvSpPr>
        <p:spPr>
          <a:xfrm>
            <a:off x="401636" y="4706980"/>
            <a:ext cx="2746693" cy="90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pc="-150">
                <a:solidFill>
                  <a:srgbClr val="404040"/>
                </a:solidFill>
              </a:rPr>
              <a:t>2011</a:t>
            </a:r>
            <a:r>
              <a:rPr lang="ko-KR" altLang="en-US" spc="-150">
                <a:solidFill>
                  <a:srgbClr val="404040"/>
                </a:solidFill>
              </a:rPr>
              <a:t>년 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 spc="-150">
                <a:solidFill>
                  <a:srgbClr val="404040"/>
                </a:solidFill>
              </a:rPr>
              <a:t>전체 벤처 캐피탈이 </a:t>
            </a:r>
            <a:r>
              <a:rPr lang="en-US" altLang="ko-KR" spc="-150">
                <a:solidFill>
                  <a:srgbClr val="404040"/>
                </a:solidFill>
              </a:rPr>
              <a:t>AI</a:t>
            </a:r>
            <a:r>
              <a:rPr lang="ko-KR" altLang="en-US" spc="-150">
                <a:solidFill>
                  <a:srgbClr val="404040"/>
                </a:solidFill>
              </a:rPr>
              <a:t>에 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 spc="-150">
                <a:solidFill>
                  <a:srgbClr val="404040"/>
                </a:solidFill>
              </a:rPr>
              <a:t>투자한 금액</a:t>
            </a:r>
          </a:p>
        </p:txBody>
      </p:sp>
      <p:sp>
        <p:nvSpPr>
          <p:cNvPr id="9" name="아래로 구부러진 화살표 8"/>
          <p:cNvSpPr/>
          <p:nvPr/>
        </p:nvSpPr>
        <p:spPr>
          <a:xfrm>
            <a:off x="2185723" y="1539610"/>
            <a:ext cx="1957917" cy="1058333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타원 1"/>
          <p:cNvSpPr/>
          <p:nvPr/>
        </p:nvSpPr>
        <p:spPr>
          <a:xfrm>
            <a:off x="7757054" y="1352022"/>
            <a:ext cx="3789359" cy="3749675"/>
          </a:xfrm>
          <a:prstGeom prst="ellipse">
            <a:avLst/>
          </a:prstGeom>
          <a:solidFill>
            <a:srgbClr val="21345C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100">
                <a:solidFill>
                  <a:srgbClr val="FFFFFF"/>
                </a:solidFill>
                <a:cs typeface="마루 부리 Beta"/>
              </a:rPr>
              <a:t>2013</a:t>
            </a:r>
            <a:r>
              <a:rPr lang="ko-KR" altLang="en-US" sz="2100">
                <a:solidFill>
                  <a:srgbClr val="FFFFFF"/>
                </a:solidFill>
                <a:cs typeface="마루 부리 Beta"/>
              </a:rPr>
              <a:t>년</a:t>
            </a:r>
            <a:r>
              <a:rPr lang="en-US" altLang="ko-KR" sz="2100">
                <a:solidFill>
                  <a:srgbClr val="FFFFFF"/>
                </a:solidFill>
                <a:cs typeface="마루 부리 Beta"/>
              </a:rPr>
              <a:t>,</a:t>
            </a:r>
            <a:r>
              <a:rPr lang="ko-KR" altLang="en-US" sz="2100">
                <a:solidFill>
                  <a:srgbClr val="FFFFFF"/>
                </a:solidFill>
                <a:cs typeface="마루 부리 Beta"/>
              </a:rPr>
              <a:t> 구글은 </a:t>
            </a:r>
            <a:r>
              <a:rPr lang="en-US" altLang="ko-KR" sz="2100">
                <a:solidFill>
                  <a:srgbClr val="FFFFFF"/>
                </a:solidFill>
                <a:cs typeface="마루 부리 Beta"/>
              </a:rPr>
              <a:t>5</a:t>
            </a:r>
            <a:r>
              <a:rPr lang="ko-KR" altLang="en-US" sz="2100">
                <a:solidFill>
                  <a:srgbClr val="FFFFFF"/>
                </a:solidFill>
                <a:cs typeface="마루 부리 Beta"/>
              </a:rPr>
              <a:t>억 달러에 딥러닝 스타트업 딥마인드 인수 </a:t>
            </a:r>
          </a:p>
          <a:p>
            <a:pPr algn="ctr">
              <a:spcBef>
                <a:spcPct val="0"/>
              </a:spcBef>
              <a:defRPr/>
            </a:pPr>
            <a:r>
              <a:rPr lang="en-US" altLang="ko-KR" sz="2100">
                <a:solidFill>
                  <a:srgbClr val="FFFFFF"/>
                </a:solidFill>
                <a:cs typeface="마루 부리 Beta"/>
              </a:rPr>
              <a:t>&gt;&gt;</a:t>
            </a:r>
            <a:r>
              <a:rPr lang="ko-KR" altLang="en-US" sz="2100">
                <a:solidFill>
                  <a:srgbClr val="FFFFFF"/>
                </a:solidFill>
                <a:cs typeface="마루 부리 Beta"/>
              </a:rPr>
              <a:t> </a:t>
            </a:r>
            <a:r>
              <a:rPr lang="en-US" altLang="ko-KR" sz="2100">
                <a:solidFill>
                  <a:srgbClr val="FFFFFF"/>
                </a:solidFill>
                <a:cs typeface="마루 부리 Beta"/>
              </a:rPr>
              <a:t>AI</a:t>
            </a:r>
            <a:r>
              <a:rPr lang="ko-KR" altLang="en-US" sz="2100">
                <a:solidFill>
                  <a:srgbClr val="FFFFFF"/>
                </a:solidFill>
                <a:cs typeface="마루 부리 Beta"/>
              </a:rPr>
              <a:t> 역사상 가장 큰 금액의 인수</a:t>
            </a:r>
          </a:p>
        </p:txBody>
      </p:sp>
    </p:spTree>
    <p:extLst>
      <p:ext uri="{BB962C8B-B14F-4D97-AF65-F5344CB8AC3E}">
        <p14:creationId xmlns:p14="http://schemas.microsoft.com/office/powerpoint/2010/main" val="14371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84" y="111525"/>
            <a:ext cx="6286456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1.3.5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딥러닝의 대중화 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~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1.3.6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지속될까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white"/>
                </a:solidFill>
              </a:rPr>
              <a:t>Part 2</a:t>
            </a: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1" name="갈매기형 수장 4"/>
          <p:cNvSpPr/>
          <p:nvPr/>
        </p:nvSpPr>
        <p:spPr>
          <a:xfrm>
            <a:off x="4529669" y="3161270"/>
            <a:ext cx="6831011" cy="1399868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오각형 3"/>
          <p:cNvSpPr/>
          <p:nvPr/>
        </p:nvSpPr>
        <p:spPr>
          <a:xfrm>
            <a:off x="514350" y="3174500"/>
            <a:ext cx="4483628" cy="1399868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왼쪽 중괄호 16"/>
          <p:cNvSpPr/>
          <p:nvPr/>
        </p:nvSpPr>
        <p:spPr>
          <a:xfrm rot="16200000">
            <a:off x="7783117" y="2511806"/>
            <a:ext cx="334695" cy="4436007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왼쪽 중괄호 17"/>
          <p:cNvSpPr/>
          <p:nvPr/>
        </p:nvSpPr>
        <p:spPr>
          <a:xfrm rot="5400000" flipV="1">
            <a:off x="2201203" y="992797"/>
            <a:ext cx="321466" cy="3695173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5314" y="886054"/>
            <a:ext cx="5205729" cy="1731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black"/>
                </a:solidFill>
              </a:rPr>
              <a:t>딥러닝의 대중화의 핵심 요소는 </a:t>
            </a:r>
          </a:p>
          <a:p>
            <a:pPr>
              <a:defRPr/>
            </a:pPr>
            <a:r>
              <a:rPr lang="ko-KR" altLang="en-US">
                <a:solidFill>
                  <a:prstClr val="black"/>
                </a:solidFill>
              </a:rPr>
              <a:t>사용되는 도구의 대중화</a:t>
            </a:r>
          </a:p>
          <a:p>
            <a:pPr>
              <a:defRPr/>
            </a:pPr>
            <a:r>
              <a:rPr lang="ko-KR" altLang="en-US">
                <a:solidFill>
                  <a:prstClr val="black"/>
                </a:solidFill>
              </a:rPr>
              <a:t>초창기의 딥러닝 </a:t>
            </a:r>
            <a:r>
              <a:rPr lang="en-US" altLang="ko-KR">
                <a:solidFill>
                  <a:prstClr val="black"/>
                </a:solidFill>
              </a:rPr>
              <a:t>:</a:t>
            </a:r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C++</a:t>
            </a:r>
            <a:r>
              <a:rPr lang="ko-KR" altLang="en-US">
                <a:solidFill>
                  <a:prstClr val="black"/>
                </a:solidFill>
              </a:rPr>
              <a:t>와</a:t>
            </a:r>
            <a:r>
              <a:rPr lang="en-US" altLang="ko-KR">
                <a:solidFill>
                  <a:prstClr val="black"/>
                </a:solidFill>
              </a:rPr>
              <a:t> CUDA</a:t>
            </a:r>
            <a:r>
              <a:rPr lang="ko-KR" altLang="en-US">
                <a:solidFill>
                  <a:prstClr val="black"/>
                </a:solidFill>
              </a:rPr>
              <a:t>의 전문가만 접근</a:t>
            </a:r>
          </a:p>
          <a:p>
            <a:pPr>
              <a:defRPr/>
            </a:pPr>
            <a:r>
              <a:rPr lang="ko-KR" altLang="en-US">
                <a:solidFill>
                  <a:prstClr val="black"/>
                </a:solidFill>
              </a:rPr>
              <a:t>요즘의 딥러닝 </a:t>
            </a:r>
            <a:r>
              <a:rPr lang="en-US" altLang="ko-KR">
                <a:solidFill>
                  <a:prstClr val="black"/>
                </a:solidFill>
              </a:rPr>
              <a:t>:</a:t>
            </a:r>
            <a:r>
              <a:rPr lang="ko-KR" altLang="en-US">
                <a:solidFill>
                  <a:prstClr val="black"/>
                </a:solidFill>
              </a:rPr>
              <a:t> 기본 파이썬 스크립트 기술이 </a:t>
            </a:r>
          </a:p>
          <a:p>
            <a:pPr>
              <a:defRPr/>
            </a:pPr>
            <a:r>
              <a:rPr lang="ko-KR" altLang="en-US">
                <a:solidFill>
                  <a:prstClr val="black"/>
                </a:solidFill>
              </a:rPr>
              <a:t>                         있다면 접근 가능 </a:t>
            </a:r>
          </a:p>
          <a:p>
            <a:pPr>
              <a:defRPr/>
            </a:pPr>
            <a:r>
              <a:rPr lang="ko-KR" altLang="en-US">
                <a:solidFill>
                  <a:prstClr val="black"/>
                </a:solidFill>
              </a:rPr>
              <a:t>즉 </a:t>
            </a:r>
            <a:r>
              <a:rPr lang="en-US" altLang="ko-KR">
                <a:solidFill>
                  <a:prstClr val="black"/>
                </a:solidFill>
              </a:rPr>
              <a:t>,</a:t>
            </a:r>
            <a:r>
              <a:rPr lang="ko-KR" altLang="en-US">
                <a:solidFill>
                  <a:prstClr val="black"/>
                </a:solidFill>
              </a:rPr>
              <a:t>대부분 씨아노와 텐서플로가 개발된 덕분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01256" y="5230279"/>
            <a:ext cx="1928734" cy="358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4386" y="3621918"/>
            <a:ext cx="23412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solidFill>
                  <a:prstClr val="black">
                    <a:lumMod val="75000"/>
                    <a:lumOff val="25000"/>
                  </a:prstClr>
                </a:solidFill>
              </a:rPr>
              <a:t>딥러닝의 대중화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49213" y="3595459"/>
            <a:ext cx="3105327" cy="450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>
                <a:solidFill>
                  <a:prstClr val="white"/>
                </a:solidFill>
              </a:rPr>
              <a:t>딥러닝의 지속 가능성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80207" y="4950617"/>
            <a:ext cx="6153151" cy="1734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0000"/>
                </a:solidFill>
                <a:cs typeface="마루 부리 Beta"/>
              </a:rPr>
              <a:t>딥러닝이 스포트라이트를 받은지 겨우 몇 년 밖에 되지 않았고 할 수 있는 모든 영역에 접목해보지 못한 상태</a:t>
            </a:r>
          </a:p>
          <a:p>
            <a:pPr>
              <a:defRPr/>
            </a:pPr>
            <a:r>
              <a:rPr lang="ko-KR" altLang="en-US">
                <a:solidFill>
                  <a:srgbClr val="000000"/>
                </a:solidFill>
                <a:cs typeface="마루 부리 Beta"/>
              </a:rPr>
              <a:t>매달 새로운 사례와 향상된 기술이 등장하고 있으므로 앞으로 몇 년 동안 이 혁명은 훨씬 빠르게 진행될것 </a:t>
            </a:r>
          </a:p>
          <a:p>
            <a:pPr>
              <a:defRPr/>
            </a:pPr>
            <a:r>
              <a:rPr lang="ko-KR" altLang="en-US">
                <a:solidFill>
                  <a:srgbClr val="000000"/>
                </a:solidFill>
                <a:cs typeface="마루 부리 Beta"/>
              </a:rPr>
              <a:t>지금부터 </a:t>
            </a:r>
            <a:r>
              <a:rPr lang="en-US" altLang="ko-KR">
                <a:solidFill>
                  <a:srgbClr val="000000"/>
                </a:solidFill>
                <a:cs typeface="마루 부리 Beta"/>
              </a:rPr>
              <a:t>20</a:t>
            </a:r>
            <a:r>
              <a:rPr lang="ko-KR" altLang="en-US">
                <a:solidFill>
                  <a:srgbClr val="000000"/>
                </a:solidFill>
                <a:cs typeface="마루 부리 Beta"/>
              </a:rPr>
              <a:t>년 후에 신경망을 사용하고 있을지는 모르겠지만 핵심 개념에서 직접 파생된 무엇인가를 사용할 것 </a:t>
            </a:r>
          </a:p>
        </p:txBody>
      </p:sp>
    </p:spTree>
    <p:extLst>
      <p:ext uri="{BB962C8B-B14F-4D97-AF65-F5344CB8AC3E}">
        <p14:creationId xmlns:p14="http://schemas.microsoft.com/office/powerpoint/2010/main" val="36179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08" y="111525"/>
            <a:ext cx="10220282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딥러닝의 현재 상태를 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AI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의 혁명이라고 정의할 수 있는 특징 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3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가지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white"/>
                </a:solidFill>
              </a:rPr>
              <a:t>Part 1</a:t>
            </a: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8428" y="1771721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88128" y="1771721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29264" y="1958598"/>
            <a:ext cx="3957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spc="-300">
                <a:solidFill>
                  <a:prstClr val="white"/>
                </a:solidFill>
              </a:rPr>
              <a:t>1</a:t>
            </a:r>
            <a:endParaRPr lang="ko-KR" altLang="en-US" sz="3600" spc="-30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45222" y="2004889"/>
            <a:ext cx="1327693" cy="5744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spc="-300">
                <a:solidFill>
                  <a:prstClr val="white"/>
                </a:solidFill>
              </a:rPr>
              <a:t>단순함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78428" y="3076405"/>
            <a:ext cx="1168400" cy="1456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88128" y="3076405"/>
            <a:ext cx="8242300" cy="1456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39898" y="3479730"/>
            <a:ext cx="394659" cy="6426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spc="-300">
                <a:solidFill>
                  <a:prstClr val="white"/>
                </a:solidFill>
              </a:rPr>
              <a:t>2</a:t>
            </a:r>
            <a:endParaRPr lang="ko-KR" altLang="en-US" sz="3600" spc="-30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45222" y="3486667"/>
            <a:ext cx="164325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spc="-300" dirty="0" err="1">
                <a:solidFill>
                  <a:prstClr val="white"/>
                </a:solidFill>
              </a:rPr>
              <a:t>확장성</a:t>
            </a:r>
            <a:endParaRPr lang="ko-KR" altLang="en-US" sz="3200" spc="-300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78428" y="4686948"/>
            <a:ext cx="1168399" cy="1209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688128" y="4686948"/>
            <a:ext cx="8242299" cy="1209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39898" y="4969888"/>
            <a:ext cx="394659" cy="63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spc="-300">
                <a:solidFill>
                  <a:prstClr val="white"/>
                </a:solidFill>
              </a:rPr>
              <a:t>3</a:t>
            </a:r>
            <a:endParaRPr lang="ko-KR" altLang="en-US" sz="3600" spc="-30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88128" y="5023545"/>
            <a:ext cx="3513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spc="-300" dirty="0">
                <a:solidFill>
                  <a:prstClr val="white"/>
                </a:solidFill>
              </a:rPr>
              <a:t>다용도와 </a:t>
            </a:r>
            <a:r>
              <a:rPr lang="ko-KR" altLang="en-US" sz="3200" spc="-300" dirty="0" err="1">
                <a:solidFill>
                  <a:prstClr val="white"/>
                </a:solidFill>
              </a:rPr>
              <a:t>재사용성</a:t>
            </a:r>
            <a:endParaRPr lang="ko-KR" altLang="en-US" sz="3200" spc="-300" dirty="0">
              <a:solidFill>
                <a:prstClr val="white"/>
              </a:solidFill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6011710" y="1909601"/>
            <a:ext cx="4983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000" spc="-300" dirty="0">
                <a:solidFill>
                  <a:srgbClr val="FFFFFF"/>
                </a:solidFill>
              </a:rPr>
              <a:t>특성 공학이 필요하지 않아  </a:t>
            </a:r>
            <a:r>
              <a:rPr lang="ko-KR" altLang="en-US" sz="2000" spc="-300" dirty="0" err="1">
                <a:solidFill>
                  <a:srgbClr val="FFFFFF"/>
                </a:solidFill>
              </a:rPr>
              <a:t>엔드</a:t>
            </a:r>
            <a:r>
              <a:rPr lang="en-US" altLang="ko-KR" sz="2000" spc="-300" dirty="0">
                <a:solidFill>
                  <a:srgbClr val="FFFFFF"/>
                </a:solidFill>
              </a:rPr>
              <a:t>-</a:t>
            </a:r>
            <a:r>
              <a:rPr lang="ko-KR" altLang="en-US" sz="2000" spc="-300" dirty="0">
                <a:solidFill>
                  <a:srgbClr val="FFFFFF"/>
                </a:solidFill>
              </a:rPr>
              <a:t>투</a:t>
            </a:r>
            <a:r>
              <a:rPr lang="en-US" altLang="ko-KR" sz="2000" spc="-300" dirty="0">
                <a:solidFill>
                  <a:srgbClr val="FFFFFF"/>
                </a:solidFill>
              </a:rPr>
              <a:t>-</a:t>
            </a:r>
            <a:r>
              <a:rPr lang="ko-KR" altLang="en-US" sz="2000" spc="-300" dirty="0" err="1">
                <a:solidFill>
                  <a:srgbClr val="FFFFFF"/>
                </a:solidFill>
              </a:rPr>
              <a:t>엔드로</a:t>
            </a:r>
            <a:r>
              <a:rPr lang="ko-KR" altLang="en-US" sz="2000" spc="-300" dirty="0">
                <a:solidFill>
                  <a:srgbClr val="FFFFFF"/>
                </a:solidFill>
              </a:rPr>
              <a:t> </a:t>
            </a:r>
            <a:r>
              <a:rPr lang="en-US" altLang="ko-KR" sz="2000" spc="-300" dirty="0">
                <a:solidFill>
                  <a:srgbClr val="FFFFFF"/>
                </a:solidFill>
              </a:rPr>
              <a:t>5~6</a:t>
            </a:r>
            <a:r>
              <a:rPr lang="ko-KR" altLang="en-US" sz="2000" spc="-300" dirty="0" smtClean="0">
                <a:solidFill>
                  <a:srgbClr val="FFFFFF"/>
                </a:solidFill>
              </a:rPr>
              <a:t>개의 </a:t>
            </a:r>
            <a:r>
              <a:rPr lang="ko-KR" altLang="en-US" sz="2000" spc="-300" dirty="0" err="1" smtClean="0">
                <a:solidFill>
                  <a:srgbClr val="FFFFFF"/>
                </a:solidFill>
              </a:rPr>
              <a:t>텐서</a:t>
            </a:r>
            <a:r>
              <a:rPr lang="ko-KR" altLang="en-US" sz="2000" spc="-300" dirty="0" smtClean="0">
                <a:solidFill>
                  <a:srgbClr val="FFFFFF"/>
                </a:solidFill>
              </a:rPr>
              <a:t> </a:t>
            </a:r>
            <a:r>
              <a:rPr lang="ko-KR" altLang="en-US" sz="2000" spc="-300" dirty="0">
                <a:solidFill>
                  <a:srgbClr val="FFFFFF"/>
                </a:solidFill>
              </a:rPr>
              <a:t>연산만을 사용하는 모델로 바꿀 수 있음</a:t>
            </a:r>
          </a:p>
        </p:txBody>
      </p:sp>
      <p:sp>
        <p:nvSpPr>
          <p:cNvPr id="34" name="TextBox 22"/>
          <p:cNvSpPr txBox="1"/>
          <p:nvPr/>
        </p:nvSpPr>
        <p:spPr>
          <a:xfrm>
            <a:off x="6096000" y="3129718"/>
            <a:ext cx="4815314" cy="1426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000" spc="-300">
                <a:solidFill>
                  <a:srgbClr val="FFFFFF"/>
                </a:solidFill>
              </a:rPr>
              <a:t>딥러닝은 </a:t>
            </a:r>
            <a:r>
              <a:rPr lang="en-US" altLang="ko-KR" sz="2000" spc="-300">
                <a:solidFill>
                  <a:srgbClr val="FFFFFF"/>
                </a:solidFill>
              </a:rPr>
              <a:t>GPU</a:t>
            </a:r>
            <a:r>
              <a:rPr lang="ko-KR" altLang="en-US" sz="2000" spc="-300">
                <a:solidFill>
                  <a:srgbClr val="FFFFFF"/>
                </a:solidFill>
              </a:rPr>
              <a:t> 또는 </a:t>
            </a:r>
            <a:r>
              <a:rPr lang="en-US" altLang="ko-KR" sz="2000" spc="-300">
                <a:solidFill>
                  <a:srgbClr val="FFFFFF"/>
                </a:solidFill>
              </a:rPr>
              <a:t>TPU</a:t>
            </a:r>
            <a:r>
              <a:rPr lang="ko-KR" altLang="en-US" sz="2000" spc="-300">
                <a:solidFill>
                  <a:srgbClr val="FFFFFF"/>
                </a:solidFill>
              </a:rPr>
              <a:t>에서 쉽게 병렬화가 가능하여 무어의 법칙 혜택을 크게 볼 수  있고</a:t>
            </a:r>
            <a:r>
              <a:rPr lang="en-US" altLang="ko-KR" sz="2000" spc="-300">
                <a:solidFill>
                  <a:srgbClr val="FFFFFF"/>
                </a:solidFill>
              </a:rPr>
              <a:t>,</a:t>
            </a:r>
            <a:r>
              <a:rPr lang="ko-KR" altLang="en-US" sz="2000" spc="-300">
                <a:solidFill>
                  <a:srgbClr val="FFFFFF"/>
                </a:solidFill>
              </a:rPr>
              <a:t>  작은 배치 데이터에서 반복적으로 훈련하기 때문에 어떤 데이터셋도  훈련될 수 있음</a:t>
            </a:r>
          </a:p>
        </p:txBody>
      </p:sp>
      <p:sp>
        <p:nvSpPr>
          <p:cNvPr id="35" name="TextBox 22"/>
          <p:cNvSpPr txBox="1"/>
          <p:nvPr/>
        </p:nvSpPr>
        <p:spPr>
          <a:xfrm>
            <a:off x="6115050" y="4778250"/>
            <a:ext cx="4739640" cy="100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000" spc="-300">
                <a:solidFill>
                  <a:srgbClr val="FFFFFF"/>
                </a:solidFill>
              </a:rPr>
              <a:t>처음부터 다시 시작하지 않고 추가되는 데이터로도 훈련이 가능하고  더불어 훈련된 딥러닝 모델은 다른 용도로도  쓰일 수 있어 재사용이 가능</a:t>
            </a:r>
          </a:p>
        </p:txBody>
      </p:sp>
    </p:spTree>
    <p:extLst>
      <p:ext uri="{BB962C8B-B14F-4D97-AF65-F5344CB8AC3E}">
        <p14:creationId xmlns:p14="http://schemas.microsoft.com/office/powerpoint/2010/main" val="36986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/>
          <p:cNvSpPr/>
          <p:nvPr/>
        </p:nvSpPr>
        <p:spPr>
          <a:xfrm>
            <a:off x="1972686" y="2025755"/>
            <a:ext cx="8233995" cy="2323824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" y="193040"/>
            <a:ext cx="241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201389" y="2370691"/>
            <a:ext cx="7789219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300" dirty="0" smtClean="0">
                <a:solidFill>
                  <a:prstClr val="white"/>
                </a:solidFill>
              </a:rPr>
              <a:t>2</a:t>
            </a:r>
            <a:r>
              <a:rPr lang="ko-KR" altLang="en-US" sz="4300" dirty="0" smtClean="0">
                <a:solidFill>
                  <a:prstClr val="white"/>
                </a:solidFill>
              </a:rPr>
              <a:t>장 신경망의 수학적 구성 요소</a:t>
            </a:r>
            <a:endParaRPr lang="ko-KR" altLang="en-US" sz="4300" dirty="0">
              <a:solidFill>
                <a:prstClr val="white"/>
              </a:solidFill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2201389" y="3290885"/>
            <a:ext cx="778921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 dirty="0" smtClean="0">
                <a:solidFill>
                  <a:prstClr val="white"/>
                </a:solidFill>
              </a:rPr>
              <a:t>2.1 </a:t>
            </a:r>
            <a:r>
              <a:rPr lang="ko-KR" altLang="en-US" sz="2300" dirty="0" smtClean="0">
                <a:solidFill>
                  <a:prstClr val="white"/>
                </a:solidFill>
              </a:rPr>
              <a:t>신경망과의 첫 만남</a:t>
            </a:r>
            <a:endParaRPr lang="ko-KR" altLang="en-US" sz="23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6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457443-236A-4B97-AB90-9C203498A48B}"/>
              </a:ext>
            </a:extLst>
          </p:cNvPr>
          <p:cNvSpPr txBox="1"/>
          <p:nvPr/>
        </p:nvSpPr>
        <p:spPr>
          <a:xfrm>
            <a:off x="3372736" y="2931203"/>
            <a:ext cx="544652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pc="-150">
                <a:solidFill>
                  <a:prstClr val="white"/>
                </a:solidFill>
              </a:rPr>
              <a:t>흑백 손글씨 숫자 이미지를 </a:t>
            </a:r>
            <a:r>
              <a:rPr lang="en-US" altLang="ko-KR" spc="-150">
                <a:solidFill>
                  <a:prstClr val="white"/>
                </a:solidFill>
              </a:rPr>
              <a:t>10</a:t>
            </a:r>
            <a:r>
              <a:rPr lang="ko-KR" altLang="en-US" spc="-150">
                <a:solidFill>
                  <a:prstClr val="white"/>
                </a:solidFill>
              </a:rPr>
              <a:t>개의 범주로 분류하는</a:t>
            </a:r>
            <a:endParaRPr lang="en-US" altLang="ko-KR" spc="-150">
              <a:solidFill>
                <a:prstClr val="white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pc="-150">
                <a:solidFill>
                  <a:prstClr val="white"/>
                </a:solidFill>
              </a:rPr>
              <a:t>신경망  예제  학습</a:t>
            </a:r>
            <a:endParaRPr lang="ko-KR" altLang="en-US" spc="-15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EB95980-B21E-481E-BF88-C25A52D77758}"/>
              </a:ext>
            </a:extLst>
          </p:cNvPr>
          <p:cNvSpPr txBox="1"/>
          <p:nvPr/>
        </p:nvSpPr>
        <p:spPr>
          <a:xfrm>
            <a:off x="2745641" y="2331038"/>
            <a:ext cx="62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prstClr val="white"/>
                </a:solidFill>
              </a:rPr>
              <a:t>“</a:t>
            </a:r>
            <a:endParaRPr lang="ko-KR" altLang="en-US" sz="7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5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2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Mnist 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란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?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3F436B-08E0-4627-8F3B-3CFE3C9FBC09}"/>
              </a:ext>
            </a:extLst>
          </p:cNvPr>
          <p:cNvSpPr txBox="1"/>
          <p:nvPr/>
        </p:nvSpPr>
        <p:spPr>
          <a:xfrm>
            <a:off x="2743200" y="1730874"/>
            <a:ext cx="62601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미국 국립표준기술 연구소에서 수집한 </a:t>
            </a:r>
          </a:p>
          <a:p>
            <a:r>
              <a:rPr lang="en-US" altLang="ko-KR" sz="24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6</a:t>
            </a:r>
            <a:r>
              <a:rPr lang="ko-KR" altLang="en-US" sz="24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만개의 훈련 이미지와 </a:t>
            </a:r>
            <a:r>
              <a:rPr lang="en-US" altLang="ko-KR" sz="24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</a:t>
            </a:r>
            <a:r>
              <a:rPr lang="ko-KR" altLang="en-US" sz="24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만개의 테스트 이미지로 </a:t>
            </a:r>
          </a:p>
          <a:p>
            <a:r>
              <a:rPr lang="ko-KR" altLang="en-US" sz="24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구성된 데이터 셋</a:t>
            </a:r>
            <a:endParaRPr lang="en-US" altLang="ko-KR" sz="2400" spc="-30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endParaRPr lang="en-US" altLang="ko-KR" sz="2400" spc="-30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r>
              <a:rPr lang="en-US" altLang="ko-KR" sz="24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Numpy </a:t>
            </a:r>
            <a:r>
              <a:rPr lang="ko-KR" altLang="en-US" sz="24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배열 형태로 구성</a:t>
            </a:r>
          </a:p>
          <a:p>
            <a:endParaRPr lang="ko-KR" altLang="en-US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26" name="Picture 2" descr="MNIST 데이터베이스 - 위키백과, 우리 모두의 백과사전">
            <a:extLst>
              <a:ext uri="{FF2B5EF4-FFF2-40B4-BE49-F238E27FC236}">
                <a16:creationId xmlns:a16="http://schemas.microsoft.com/office/drawing/2014/main" xmlns="" id="{33B260B8-CDDF-44B2-8844-18B8EE2B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89" y="3784977"/>
            <a:ext cx="4301343" cy="261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16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08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데이터를 불러오자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16B1AA5-B25B-4326-84D5-524030A2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74" y="1643564"/>
            <a:ext cx="5694509" cy="3944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BC40F22-F199-4CE4-93BD-2DF79137CFFC}"/>
              </a:ext>
            </a:extLst>
          </p:cNvPr>
          <p:cNvSpPr txBox="1"/>
          <p:nvPr/>
        </p:nvSpPr>
        <p:spPr>
          <a:xfrm>
            <a:off x="6938057" y="1620850"/>
            <a:ext cx="54465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Keras datasets</a:t>
            </a:r>
            <a:r>
              <a:rPr lang="ko-KR" altLang="en-US" spc="-150">
                <a:solidFill>
                  <a:prstClr val="black"/>
                </a:solidFill>
              </a:rPr>
              <a:t>에서 </a:t>
            </a:r>
            <a:r>
              <a:rPr lang="en-US" altLang="ko-KR" spc="-150">
                <a:solidFill>
                  <a:prstClr val="black"/>
                </a:solidFill>
              </a:rPr>
              <a:t>Mnist</a:t>
            </a:r>
            <a:r>
              <a:rPr lang="ko-KR" altLang="en-US" spc="-150">
                <a:solidFill>
                  <a:prstClr val="black"/>
                </a:solidFill>
              </a:rPr>
              <a:t>의  데이터를 불러옵니다</a:t>
            </a:r>
            <a:endParaRPr lang="ko-KR" altLang="en-US" spc="-150" dirty="0">
              <a:solidFill>
                <a:prstClr val="black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21D5BF-5C29-4ACF-90A3-C79F28F10672}"/>
              </a:ext>
            </a:extLst>
          </p:cNvPr>
          <p:cNvSpPr txBox="1"/>
          <p:nvPr/>
        </p:nvSpPr>
        <p:spPr>
          <a:xfrm>
            <a:off x="6938057" y="2489566"/>
            <a:ext cx="544652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Train</a:t>
            </a:r>
            <a:r>
              <a:rPr lang="ko-KR" altLang="en-US" spc="-150">
                <a:solidFill>
                  <a:prstClr val="black"/>
                </a:solidFill>
              </a:rPr>
              <a:t>에 사용하기 위한 데이터와</a:t>
            </a:r>
            <a:endParaRPr lang="en-US" altLang="ko-KR" spc="-15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Test</a:t>
            </a:r>
            <a:r>
              <a:rPr lang="ko-KR" altLang="en-US" spc="-150">
                <a:solidFill>
                  <a:prstClr val="black"/>
                </a:solidFill>
              </a:rPr>
              <a:t>에 사용하기 위한 데이터로 </a:t>
            </a:r>
            <a:endParaRPr lang="en-US" altLang="ko-KR" spc="-15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나누어져 있습니다</a:t>
            </a:r>
            <a:endParaRPr lang="ko-KR" altLang="en-US" spc="-150" dirty="0">
              <a:solidFill>
                <a:prstClr val="black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6F20F3B-12F1-452E-AB6C-7CDF11D3371A}"/>
              </a:ext>
            </a:extLst>
          </p:cNvPr>
          <p:cNvSpPr txBox="1"/>
          <p:nvPr/>
        </p:nvSpPr>
        <p:spPr>
          <a:xfrm>
            <a:off x="6938057" y="4189279"/>
            <a:ext cx="544652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28x28 </a:t>
            </a:r>
            <a:r>
              <a:rPr lang="ko-KR" altLang="en-US" spc="-150">
                <a:solidFill>
                  <a:prstClr val="black"/>
                </a:solidFill>
              </a:rPr>
              <a:t>사이즈의 이미지 집합인 </a:t>
            </a:r>
            <a:r>
              <a:rPr lang="en-US" altLang="ko-KR" spc="-150">
                <a:solidFill>
                  <a:prstClr val="black"/>
                </a:solidFill>
              </a:rPr>
              <a:t>images</a:t>
            </a:r>
            <a:r>
              <a:rPr lang="ko-KR" altLang="en-US" spc="-150">
                <a:solidFill>
                  <a:prstClr val="black"/>
                </a:solidFill>
              </a:rPr>
              <a:t>와</a:t>
            </a:r>
            <a:endParaRPr lang="en-US" altLang="ko-KR" spc="-15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각 이미지에 그려진 숫자의 정답이 저장된 </a:t>
            </a:r>
            <a:r>
              <a:rPr lang="en-US" altLang="ko-KR" spc="-150">
                <a:solidFill>
                  <a:prstClr val="black"/>
                </a:solidFill>
              </a:rPr>
              <a:t>labesl</a:t>
            </a:r>
            <a:r>
              <a:rPr lang="ko-KR" altLang="en-US" spc="-150">
                <a:solidFill>
                  <a:prstClr val="black"/>
                </a:solidFill>
              </a:rPr>
              <a:t>로</a:t>
            </a:r>
            <a:endParaRPr lang="en-US" altLang="ko-KR" spc="-15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나누어집니다</a:t>
            </a:r>
            <a:endParaRPr lang="ko-KR" altLang="en-US" spc="-1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46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0" y="3429000"/>
            <a:ext cx="6096000" cy="439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 dirty="0">
                <a:solidFill>
                  <a:prstClr val="white"/>
                </a:solidFill>
              </a:rPr>
              <a:t>1.1</a:t>
            </a:r>
            <a:r>
              <a:rPr lang="ko-KR" altLang="en-US" sz="2300" dirty="0">
                <a:solidFill>
                  <a:prstClr val="white"/>
                </a:solidFill>
              </a:rPr>
              <a:t> 인공 지능과 머신 러닝</a:t>
            </a:r>
            <a:r>
              <a:rPr lang="en-US" altLang="ko-KR" sz="2300" dirty="0">
                <a:solidFill>
                  <a:prstClr val="white"/>
                </a:solidFill>
              </a:rPr>
              <a:t>,</a:t>
            </a:r>
            <a:r>
              <a:rPr lang="ko-KR" altLang="en-US" sz="2300" dirty="0">
                <a:solidFill>
                  <a:prstClr val="white"/>
                </a:solidFill>
              </a:rPr>
              <a:t> </a:t>
            </a:r>
            <a:r>
              <a:rPr lang="ko-KR" altLang="en-US" sz="2300" dirty="0" err="1">
                <a:solidFill>
                  <a:prstClr val="white"/>
                </a:solidFill>
              </a:rPr>
              <a:t>딥러닝</a:t>
            </a:r>
            <a:endParaRPr lang="ko-KR" altLang="en-US" sz="2300" dirty="0">
              <a:solidFill>
                <a:prstClr val="white"/>
              </a:solidFill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" y="193040"/>
            <a:ext cx="241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730500" y="2428356"/>
            <a:ext cx="6731000" cy="74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300" dirty="0">
                <a:solidFill>
                  <a:prstClr val="white"/>
                </a:solidFill>
              </a:rPr>
              <a:t>1</a:t>
            </a:r>
            <a:r>
              <a:rPr lang="ko-KR" altLang="en-US" sz="4300" dirty="0">
                <a:solidFill>
                  <a:prstClr val="white"/>
                </a:solidFill>
              </a:rPr>
              <a:t>장 </a:t>
            </a:r>
            <a:r>
              <a:rPr lang="ko-KR" altLang="en-US" sz="4300" dirty="0" err="1">
                <a:solidFill>
                  <a:prstClr val="white"/>
                </a:solidFill>
              </a:rPr>
              <a:t>딥러닝이란</a:t>
            </a:r>
            <a:r>
              <a:rPr lang="ko-KR" altLang="en-US" sz="4300" dirty="0">
                <a:solidFill>
                  <a:prstClr val="white"/>
                </a:solidFill>
              </a:rPr>
              <a:t> 무엇인가</a:t>
            </a:r>
            <a:r>
              <a:rPr lang="en-US" altLang="ko-KR" sz="4300" dirty="0">
                <a:solidFill>
                  <a:prstClr val="white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401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107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신경망 구조 형성해보자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5B01679-0209-4256-A623-23597F89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07" y="1290086"/>
            <a:ext cx="6038850" cy="1219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BF1681-DACD-4189-89C8-8CAD9FCCC188}"/>
              </a:ext>
            </a:extLst>
          </p:cNvPr>
          <p:cNvSpPr txBox="1"/>
          <p:nvPr/>
        </p:nvSpPr>
        <p:spPr>
          <a:xfrm>
            <a:off x="1415124" y="2989937"/>
            <a:ext cx="9361752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Relu </a:t>
            </a:r>
            <a:r>
              <a:rPr lang="ko-KR" altLang="en-US" spc="-150">
                <a:solidFill>
                  <a:prstClr val="black"/>
                </a:solidFill>
              </a:rPr>
              <a:t>함수란</a:t>
            </a:r>
            <a:r>
              <a:rPr lang="en-US" altLang="ko-KR" spc="-150">
                <a:solidFill>
                  <a:prstClr val="black"/>
                </a:solidFill>
              </a:rPr>
              <a:t>?  </a:t>
            </a:r>
            <a:r>
              <a:rPr lang="en-US" altLang="ko-KR" sz="1400" spc="-150">
                <a:solidFill>
                  <a:prstClr val="black"/>
                </a:solidFill>
              </a:rPr>
              <a:t>X</a:t>
            </a:r>
            <a:r>
              <a:rPr lang="ko-KR" altLang="en-US" sz="1400" spc="-150">
                <a:solidFill>
                  <a:prstClr val="black"/>
                </a:solidFill>
              </a:rPr>
              <a:t>값이 </a:t>
            </a:r>
            <a:r>
              <a:rPr lang="en-US" altLang="ko-KR" sz="1400" spc="-150">
                <a:solidFill>
                  <a:prstClr val="black"/>
                </a:solidFill>
              </a:rPr>
              <a:t>0</a:t>
            </a:r>
            <a:r>
              <a:rPr lang="ko-KR" altLang="en-US" sz="1400" spc="-150">
                <a:solidFill>
                  <a:prstClr val="black"/>
                </a:solidFill>
              </a:rPr>
              <a:t>보다 크면 기울기가 </a:t>
            </a:r>
            <a:r>
              <a:rPr lang="en-US" altLang="ko-KR" sz="1400" spc="-150">
                <a:solidFill>
                  <a:prstClr val="black"/>
                </a:solidFill>
              </a:rPr>
              <a:t>1</a:t>
            </a:r>
            <a:r>
              <a:rPr lang="ko-KR" altLang="en-US" sz="1400" spc="-150">
                <a:solidFill>
                  <a:prstClr val="black"/>
                </a:solidFill>
              </a:rPr>
              <a:t>인 직선</a:t>
            </a:r>
            <a:r>
              <a:rPr lang="en-US" altLang="ko-KR" sz="1400" spc="-150">
                <a:solidFill>
                  <a:prstClr val="black"/>
                </a:solidFill>
              </a:rPr>
              <a:t>, </a:t>
            </a:r>
            <a:r>
              <a:rPr lang="ko-KR" altLang="en-US" sz="1400" spc="-150">
                <a:solidFill>
                  <a:prstClr val="black"/>
                </a:solidFill>
              </a:rPr>
              <a:t>작으면 값이 </a:t>
            </a:r>
            <a:r>
              <a:rPr lang="en-US" altLang="ko-KR" sz="1400" spc="-150">
                <a:solidFill>
                  <a:prstClr val="black"/>
                </a:solidFill>
              </a:rPr>
              <a:t>0 </a:t>
            </a:r>
            <a:r>
              <a:rPr lang="ko-KR" altLang="en-US" sz="1400" spc="-150">
                <a:solidFill>
                  <a:prstClr val="black"/>
                </a:solidFill>
              </a:rPr>
              <a:t>이  되는 함수로</a:t>
            </a:r>
            <a:r>
              <a:rPr lang="en-US" altLang="ko-KR" sz="1400" spc="-150">
                <a:solidFill>
                  <a:prstClr val="black"/>
                </a:solidFill>
              </a:rPr>
              <a:t> </a:t>
            </a:r>
            <a:r>
              <a:rPr lang="ko-KR" altLang="en-US" sz="1400" spc="-150">
                <a:solidFill>
                  <a:prstClr val="black"/>
                </a:solidFill>
              </a:rPr>
              <a:t>학습이 빠르고</a:t>
            </a:r>
            <a:r>
              <a:rPr lang="en-US" altLang="ko-KR" sz="1400" spc="-150">
                <a:solidFill>
                  <a:prstClr val="black"/>
                </a:solidFill>
              </a:rPr>
              <a:t>, </a:t>
            </a:r>
            <a:r>
              <a:rPr lang="ko-KR" altLang="en-US" sz="1400" spc="-150">
                <a:solidFill>
                  <a:prstClr val="black"/>
                </a:solidFill>
              </a:rPr>
              <a:t>연산 비용이 적다</a:t>
            </a:r>
            <a:r>
              <a:rPr lang="en-US" altLang="ko-KR" sz="1400" spc="-15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E237953-A8DE-4D0D-B791-0AC8560F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500" y="3826698"/>
            <a:ext cx="3201755" cy="17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5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88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잠깐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!  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활성화 함수 살펴보기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BF1681-DACD-4189-89C8-8CAD9FCCC188}"/>
              </a:ext>
            </a:extLst>
          </p:cNvPr>
          <p:cNvSpPr txBox="1"/>
          <p:nvPr/>
        </p:nvSpPr>
        <p:spPr>
          <a:xfrm>
            <a:off x="1415124" y="1251207"/>
            <a:ext cx="9361752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Relu </a:t>
            </a:r>
            <a:r>
              <a:rPr lang="ko-KR" altLang="en-US" spc="-150">
                <a:solidFill>
                  <a:prstClr val="black"/>
                </a:solidFill>
              </a:rPr>
              <a:t>함수란</a:t>
            </a:r>
            <a:r>
              <a:rPr lang="en-US" altLang="ko-KR" spc="-150">
                <a:solidFill>
                  <a:prstClr val="black"/>
                </a:solidFill>
              </a:rPr>
              <a:t>?  </a:t>
            </a:r>
            <a:r>
              <a:rPr lang="ko-KR" altLang="en-US" sz="1400" spc="-150">
                <a:solidFill>
                  <a:prstClr val="black"/>
                </a:solidFill>
              </a:rPr>
              <a:t>입력 값이 </a:t>
            </a:r>
            <a:r>
              <a:rPr lang="en-US" altLang="ko-KR" sz="1400" spc="-150">
                <a:solidFill>
                  <a:prstClr val="black"/>
                </a:solidFill>
              </a:rPr>
              <a:t>0</a:t>
            </a:r>
            <a:r>
              <a:rPr lang="ko-KR" altLang="en-US" sz="1400" spc="-150">
                <a:solidFill>
                  <a:prstClr val="black"/>
                </a:solidFill>
              </a:rPr>
              <a:t>보다 크면 기울기가 </a:t>
            </a:r>
            <a:r>
              <a:rPr lang="en-US" altLang="ko-KR" sz="1400" spc="-150">
                <a:solidFill>
                  <a:prstClr val="black"/>
                </a:solidFill>
              </a:rPr>
              <a:t>1</a:t>
            </a:r>
            <a:r>
              <a:rPr lang="ko-KR" altLang="en-US" sz="1400" spc="-150">
                <a:solidFill>
                  <a:prstClr val="black"/>
                </a:solidFill>
              </a:rPr>
              <a:t>인 직선</a:t>
            </a:r>
            <a:r>
              <a:rPr lang="en-US" altLang="ko-KR" sz="1400" spc="-150">
                <a:solidFill>
                  <a:prstClr val="black"/>
                </a:solidFill>
              </a:rPr>
              <a:t>, </a:t>
            </a:r>
            <a:r>
              <a:rPr lang="ko-KR" altLang="en-US" sz="1400" spc="-150">
                <a:solidFill>
                  <a:prstClr val="black"/>
                </a:solidFill>
              </a:rPr>
              <a:t>작으면 값이 </a:t>
            </a:r>
            <a:r>
              <a:rPr lang="en-US" altLang="ko-KR" sz="1400" spc="-150">
                <a:solidFill>
                  <a:prstClr val="black"/>
                </a:solidFill>
              </a:rPr>
              <a:t>0 </a:t>
            </a:r>
            <a:r>
              <a:rPr lang="ko-KR" altLang="en-US" sz="1400" spc="-150">
                <a:solidFill>
                  <a:prstClr val="black"/>
                </a:solidFill>
              </a:rPr>
              <a:t>이  되는 함수로</a:t>
            </a:r>
            <a:r>
              <a:rPr lang="en-US" altLang="ko-KR" sz="1400" spc="-150">
                <a:solidFill>
                  <a:prstClr val="black"/>
                </a:solidFill>
              </a:rPr>
              <a:t> </a:t>
            </a:r>
            <a:r>
              <a:rPr lang="ko-KR" altLang="en-US" sz="1400" spc="-150">
                <a:solidFill>
                  <a:prstClr val="black"/>
                </a:solidFill>
              </a:rPr>
              <a:t>학습이 빠르고</a:t>
            </a:r>
            <a:r>
              <a:rPr lang="en-US" altLang="ko-KR" sz="1400" spc="-150">
                <a:solidFill>
                  <a:prstClr val="black"/>
                </a:solidFill>
              </a:rPr>
              <a:t>, </a:t>
            </a:r>
            <a:r>
              <a:rPr lang="ko-KR" altLang="en-US" sz="1400" spc="-150">
                <a:solidFill>
                  <a:prstClr val="black"/>
                </a:solidFill>
              </a:rPr>
              <a:t>연산 비용이 적다</a:t>
            </a:r>
            <a:r>
              <a:rPr lang="en-US" altLang="ko-KR" sz="1400" spc="-15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E237953-A8DE-4D0D-B791-0AC8560F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55" y="1899686"/>
            <a:ext cx="3201755" cy="1780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C4DEA2-85B8-4692-A447-74622655C76C}"/>
              </a:ext>
            </a:extLst>
          </p:cNvPr>
          <p:cNvSpPr txBox="1"/>
          <p:nvPr/>
        </p:nvSpPr>
        <p:spPr>
          <a:xfrm>
            <a:off x="1415124" y="3865633"/>
            <a:ext cx="9361752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Softmax </a:t>
            </a:r>
            <a:r>
              <a:rPr lang="ko-KR" altLang="en-US" spc="-150">
                <a:solidFill>
                  <a:prstClr val="black"/>
                </a:solidFill>
              </a:rPr>
              <a:t>함수란</a:t>
            </a:r>
            <a:r>
              <a:rPr lang="en-US" altLang="ko-KR" spc="-150">
                <a:solidFill>
                  <a:prstClr val="black"/>
                </a:solidFill>
              </a:rPr>
              <a:t>?  </a:t>
            </a:r>
            <a:r>
              <a:rPr lang="ko-KR" altLang="en-US" sz="1400" spc="-150">
                <a:solidFill>
                  <a:prstClr val="black"/>
                </a:solidFill>
              </a:rPr>
              <a:t>입력 값을 출력으로 </a:t>
            </a:r>
            <a:r>
              <a:rPr lang="en-US" altLang="ko-KR" sz="1400" spc="-150">
                <a:solidFill>
                  <a:prstClr val="black"/>
                </a:solidFill>
              </a:rPr>
              <a:t>0</a:t>
            </a:r>
            <a:r>
              <a:rPr lang="ko-KR" altLang="en-US" sz="1400" spc="-150">
                <a:solidFill>
                  <a:prstClr val="black"/>
                </a:solidFill>
              </a:rPr>
              <a:t>과 </a:t>
            </a:r>
            <a:r>
              <a:rPr lang="en-US" altLang="ko-KR" sz="1400" spc="-150">
                <a:solidFill>
                  <a:prstClr val="black"/>
                </a:solidFill>
              </a:rPr>
              <a:t>1</a:t>
            </a:r>
            <a:r>
              <a:rPr lang="ko-KR" altLang="en-US" sz="1400" spc="-150">
                <a:solidFill>
                  <a:prstClr val="black"/>
                </a:solidFill>
              </a:rPr>
              <a:t>사이의 값으로 정규화 하여  총  합이 항상 </a:t>
            </a:r>
            <a:r>
              <a:rPr lang="en-US" altLang="ko-KR" sz="1400" spc="-150">
                <a:solidFill>
                  <a:prstClr val="black"/>
                </a:solidFill>
              </a:rPr>
              <a:t>1</a:t>
            </a:r>
            <a:r>
              <a:rPr lang="ko-KR" altLang="en-US" sz="1400" spc="-150">
                <a:solidFill>
                  <a:prstClr val="black"/>
                </a:solidFill>
              </a:rPr>
              <a:t>이 되는 다중   클래스  분류에</a:t>
            </a:r>
            <a:r>
              <a:rPr lang="en-US" altLang="ko-KR" sz="1400" spc="-150">
                <a:solidFill>
                  <a:prstClr val="black"/>
                </a:solidFill>
              </a:rPr>
              <a:t>  </a:t>
            </a:r>
            <a:r>
              <a:rPr lang="ko-KR" altLang="en-US" sz="1400" spc="-150">
                <a:solidFill>
                  <a:prstClr val="black"/>
                </a:solidFill>
              </a:rPr>
              <a:t>사용되는  함수</a:t>
            </a:r>
            <a:endParaRPr lang="en-US" altLang="ko-KR" sz="1400" spc="-150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80B162D-7DA7-4048-814C-8F85982B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55" y="4401170"/>
            <a:ext cx="3035592" cy="21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6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052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손실함수와 옵티마이저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BF1681-DACD-4189-89C8-8CAD9FCCC188}"/>
              </a:ext>
            </a:extLst>
          </p:cNvPr>
          <p:cNvSpPr txBox="1"/>
          <p:nvPr/>
        </p:nvSpPr>
        <p:spPr>
          <a:xfrm>
            <a:off x="1415124" y="2989937"/>
            <a:ext cx="9361752" cy="185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손실 함수란</a:t>
            </a:r>
            <a:r>
              <a:rPr lang="en-US" altLang="ko-KR" spc="-150">
                <a:solidFill>
                  <a:prstClr val="black"/>
                </a:solidFill>
              </a:rPr>
              <a:t>?  </a:t>
            </a:r>
            <a:r>
              <a:rPr lang="ko-KR" altLang="en-US" sz="1400" spc="-150">
                <a:solidFill>
                  <a:prstClr val="black"/>
                </a:solidFill>
              </a:rPr>
              <a:t>실제값과 예측값의 차이를 수치화 해주는 함수로 오차가 클수록 손실 함수의 값은 커진다</a:t>
            </a:r>
            <a:r>
              <a:rPr lang="en-US" altLang="ko-KR" sz="1400" spc="-150">
                <a:solidFill>
                  <a:prstClr val="black"/>
                </a:solidFill>
              </a:rPr>
              <a:t>.   </a:t>
            </a:r>
            <a:endParaRPr lang="en-US" altLang="ko-KR" spc="-15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옵티마이저란</a:t>
            </a:r>
            <a:r>
              <a:rPr lang="en-US" altLang="ko-KR" spc="-150">
                <a:solidFill>
                  <a:prstClr val="black"/>
                </a:solidFill>
              </a:rPr>
              <a:t>?  </a:t>
            </a:r>
            <a:r>
              <a:rPr lang="ko-KR" altLang="en-US" sz="1400" spc="-150">
                <a:solidFill>
                  <a:prstClr val="black"/>
                </a:solidFill>
              </a:rPr>
              <a:t>학습 데이터 셋와 손실 함수를 이용하여 모델이 학습할때 모델이 실제 결과와 예측 결과를 기반으로 오차를 줄일 수               </a:t>
            </a:r>
            <a:r>
              <a:rPr lang="en-US" altLang="ko-KR" sz="1400" spc="-150">
                <a:solidFill>
                  <a:prstClr val="black"/>
                </a:solidFill>
              </a:rPr>
              <a:t>	                          </a:t>
            </a:r>
            <a:r>
              <a:rPr lang="ko-KR" altLang="en-US" sz="1400" spc="-150">
                <a:solidFill>
                  <a:prstClr val="black"/>
                </a:solidFill>
              </a:rPr>
              <a:t>있게 해주는 메커니즘</a:t>
            </a:r>
            <a:endParaRPr lang="en-US" altLang="ko-KR" sz="1400" spc="-15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ko-KR" sz="1400" spc="-15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spc="-150">
                <a:solidFill>
                  <a:prstClr val="black"/>
                </a:solidFill>
              </a:rPr>
              <a:t>Metrics : </a:t>
            </a:r>
            <a:r>
              <a:rPr lang="ko-KR" altLang="en-US" sz="1400" spc="-150">
                <a:solidFill>
                  <a:prstClr val="black"/>
                </a:solidFill>
              </a:rPr>
              <a:t>정확도를 저장할 지표</a:t>
            </a:r>
            <a:endParaRPr lang="en-US" altLang="ko-KR" sz="1400" spc="-150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B1D93C6-1168-4553-B7DF-31E45FCFC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111" y="2041365"/>
            <a:ext cx="75533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107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데이터 스케일 조정하기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BF1681-DACD-4189-89C8-8CAD9FCCC188}"/>
              </a:ext>
            </a:extLst>
          </p:cNvPr>
          <p:cNvSpPr txBox="1"/>
          <p:nvPr/>
        </p:nvSpPr>
        <p:spPr>
          <a:xfrm>
            <a:off x="2117184" y="4143919"/>
            <a:ext cx="936175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Fit </a:t>
            </a:r>
            <a:r>
              <a:rPr lang="ko-KR" altLang="en-US" spc="-150">
                <a:solidFill>
                  <a:prstClr val="black"/>
                </a:solidFill>
              </a:rPr>
              <a:t>하기 전  데이터를  모델에  맞는   크기로  바꾸고</a:t>
            </a:r>
            <a:r>
              <a:rPr lang="en-US" altLang="ko-KR" spc="-150">
                <a:solidFill>
                  <a:prstClr val="black"/>
                </a:solidFill>
              </a:rPr>
              <a:t>, </a:t>
            </a:r>
            <a:r>
              <a:rPr lang="ko-KR" altLang="en-US" spc="-150">
                <a:solidFill>
                  <a:prstClr val="black"/>
                </a:solidFill>
              </a:rPr>
              <a:t>모든  값을  </a:t>
            </a:r>
            <a:r>
              <a:rPr lang="en-US" altLang="ko-KR" spc="-150">
                <a:solidFill>
                  <a:prstClr val="black"/>
                </a:solidFill>
              </a:rPr>
              <a:t>0~1  </a:t>
            </a:r>
            <a:r>
              <a:rPr lang="ko-KR" altLang="en-US" spc="-150">
                <a:solidFill>
                  <a:prstClr val="black"/>
                </a:solidFill>
              </a:rPr>
              <a:t>사이로  스케일을 조정하고</a:t>
            </a:r>
            <a:r>
              <a:rPr lang="en-US" altLang="ko-KR" spc="-150">
                <a:solidFill>
                  <a:prstClr val="black"/>
                </a:solidFill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Label</a:t>
            </a:r>
            <a:r>
              <a:rPr lang="ko-KR" altLang="en-US" spc="-150">
                <a:solidFill>
                  <a:prstClr val="black"/>
                </a:solidFill>
              </a:rPr>
              <a:t>을 범주형으로 인코딩 합니다</a:t>
            </a:r>
            <a:endParaRPr lang="en-US" altLang="ko-KR" spc="-15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3248374-4B9C-4081-BB72-68731769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12" y="1481442"/>
            <a:ext cx="42195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2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02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훈련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BF1681-DACD-4189-89C8-8CAD9FCCC188}"/>
              </a:ext>
            </a:extLst>
          </p:cNvPr>
          <p:cNvSpPr txBox="1"/>
          <p:nvPr/>
        </p:nvSpPr>
        <p:spPr>
          <a:xfrm>
            <a:off x="1882293" y="4311699"/>
            <a:ext cx="9361752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에포크란</a:t>
            </a:r>
            <a:r>
              <a:rPr lang="en-US" altLang="ko-KR" spc="-150">
                <a:solidFill>
                  <a:prstClr val="black"/>
                </a:solidFill>
              </a:rPr>
              <a:t>? </a:t>
            </a:r>
            <a:r>
              <a:rPr lang="ko-KR" altLang="en-US" sz="1400" spc="-150">
                <a:solidFill>
                  <a:prstClr val="black"/>
                </a:solidFill>
              </a:rPr>
              <a:t>전체 데이터 셋이 신경망을 통과한 횟수</a:t>
            </a:r>
            <a:r>
              <a:rPr lang="en-US" altLang="ko-KR" sz="1400" spc="-150">
                <a:solidFill>
                  <a:prstClr val="black"/>
                </a:solidFill>
              </a:rPr>
              <a:t>, </a:t>
            </a:r>
            <a:r>
              <a:rPr lang="ko-KR" altLang="en-US" sz="1400" spc="-150">
                <a:solidFill>
                  <a:prstClr val="black"/>
                </a:solidFill>
              </a:rPr>
              <a:t>즉 모든 데이터 셋의 소그룹이 신경망을 통과하는 횟수이다</a:t>
            </a:r>
            <a:r>
              <a:rPr lang="en-US" altLang="ko-KR" sz="1400" spc="-150">
                <a:solidFill>
                  <a:prstClr val="black"/>
                </a:solidFill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Batch size</a:t>
            </a:r>
            <a:r>
              <a:rPr lang="ko-KR" altLang="en-US" spc="-150">
                <a:solidFill>
                  <a:prstClr val="black"/>
                </a:solidFill>
              </a:rPr>
              <a:t>란</a:t>
            </a:r>
            <a:r>
              <a:rPr lang="en-US" altLang="ko-KR" spc="-150">
                <a:solidFill>
                  <a:prstClr val="black"/>
                </a:solidFill>
              </a:rPr>
              <a:t>?  </a:t>
            </a:r>
            <a:r>
              <a:rPr lang="ko-KR" altLang="en-US" sz="1400" spc="-150">
                <a:solidFill>
                  <a:prstClr val="black"/>
                </a:solidFill>
              </a:rPr>
              <a:t>훈련 데이터 셋을 여러 그룹으로 나누었을때 하나의 그룹에 속한 데이터 수</a:t>
            </a:r>
            <a:r>
              <a:rPr lang="en-US" altLang="ko-KR" sz="1400" spc="-150">
                <a:solidFill>
                  <a:prstClr val="black"/>
                </a:solidFill>
              </a:rPr>
              <a:t>, </a:t>
            </a:r>
            <a:r>
              <a:rPr lang="ko-KR" altLang="en-US" sz="1400" spc="-150">
                <a:solidFill>
                  <a:prstClr val="black"/>
                </a:solidFill>
              </a:rPr>
              <a:t>학습 시간을 줄이기 위해 사용</a:t>
            </a:r>
            <a:endParaRPr lang="en-US" altLang="ko-KR" sz="1400" spc="-150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BB0973A-D64E-440E-A5C5-849812DAE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37" y="1358186"/>
            <a:ext cx="74009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0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02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훈련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BF1681-DACD-4189-89C8-8CAD9FCCC188}"/>
              </a:ext>
            </a:extLst>
          </p:cNvPr>
          <p:cNvSpPr txBox="1"/>
          <p:nvPr/>
        </p:nvSpPr>
        <p:spPr>
          <a:xfrm>
            <a:off x="1882293" y="4311699"/>
            <a:ext cx="9361752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에포크란</a:t>
            </a:r>
            <a:r>
              <a:rPr lang="en-US" altLang="ko-KR" spc="-150">
                <a:solidFill>
                  <a:prstClr val="black"/>
                </a:solidFill>
              </a:rPr>
              <a:t>? </a:t>
            </a:r>
            <a:r>
              <a:rPr lang="ko-KR" altLang="en-US" sz="1400" spc="-150">
                <a:solidFill>
                  <a:prstClr val="black"/>
                </a:solidFill>
              </a:rPr>
              <a:t>전체 데이터 셋이 신경망을 통과한 횟수</a:t>
            </a:r>
            <a:r>
              <a:rPr lang="en-US" altLang="ko-KR" sz="1400" spc="-150">
                <a:solidFill>
                  <a:prstClr val="black"/>
                </a:solidFill>
              </a:rPr>
              <a:t>, </a:t>
            </a:r>
            <a:r>
              <a:rPr lang="ko-KR" altLang="en-US" sz="1400" spc="-150">
                <a:solidFill>
                  <a:prstClr val="black"/>
                </a:solidFill>
              </a:rPr>
              <a:t>즉 모든 데이터 셋의 소그룹이 신경망을 통과하는 횟수이다</a:t>
            </a:r>
            <a:r>
              <a:rPr lang="en-US" altLang="ko-KR" sz="1400" spc="-150">
                <a:solidFill>
                  <a:prstClr val="black"/>
                </a:solidFill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Batch size</a:t>
            </a:r>
            <a:r>
              <a:rPr lang="ko-KR" altLang="en-US" spc="-150">
                <a:solidFill>
                  <a:prstClr val="black"/>
                </a:solidFill>
              </a:rPr>
              <a:t>란</a:t>
            </a:r>
            <a:r>
              <a:rPr lang="en-US" altLang="ko-KR" spc="-150">
                <a:solidFill>
                  <a:prstClr val="black"/>
                </a:solidFill>
              </a:rPr>
              <a:t>?  </a:t>
            </a:r>
            <a:r>
              <a:rPr lang="ko-KR" altLang="en-US" sz="1400" spc="-150">
                <a:solidFill>
                  <a:prstClr val="black"/>
                </a:solidFill>
              </a:rPr>
              <a:t>훈련 데이터 셋을 여러 그룹으로 나누었을때 하나의 그룹에 속한 데이터 수</a:t>
            </a:r>
            <a:r>
              <a:rPr lang="en-US" altLang="ko-KR" sz="1400" spc="-150">
                <a:solidFill>
                  <a:prstClr val="black"/>
                </a:solidFill>
              </a:rPr>
              <a:t>, </a:t>
            </a:r>
            <a:r>
              <a:rPr lang="ko-KR" altLang="en-US" sz="1400" spc="-150">
                <a:solidFill>
                  <a:prstClr val="black"/>
                </a:solidFill>
              </a:rPr>
              <a:t>학습 시간을 줄이기 위해 사용</a:t>
            </a:r>
            <a:endParaRPr lang="en-US" altLang="ko-KR" sz="1400" spc="-150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BB0973A-D64E-440E-A5C5-849812DAE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71" y="1479964"/>
            <a:ext cx="5252940" cy="17457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BBDE681-6F3E-4E4F-A948-C28AB647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384" y="1479964"/>
            <a:ext cx="5405255" cy="17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5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02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결과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BF1681-DACD-4189-89C8-8CAD9FCCC188}"/>
              </a:ext>
            </a:extLst>
          </p:cNvPr>
          <p:cNvSpPr txBox="1"/>
          <p:nvPr/>
        </p:nvSpPr>
        <p:spPr>
          <a:xfrm>
            <a:off x="1890682" y="3674136"/>
            <a:ext cx="9361752" cy="121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>
                <a:solidFill>
                  <a:prstClr val="black"/>
                </a:solidFill>
              </a:rPr>
              <a:t>Test </a:t>
            </a:r>
            <a:r>
              <a:rPr lang="ko-KR" altLang="en-US" spc="-150">
                <a:solidFill>
                  <a:prstClr val="black"/>
                </a:solidFill>
              </a:rPr>
              <a:t>결과 정확도는 </a:t>
            </a:r>
            <a:r>
              <a:rPr lang="en-US" altLang="ko-KR" spc="-150">
                <a:solidFill>
                  <a:prstClr val="black"/>
                </a:solidFill>
              </a:rPr>
              <a:t>0.9800~</a:t>
            </a:r>
            <a:r>
              <a:rPr lang="ko-KR" altLang="en-US" spc="-150">
                <a:solidFill>
                  <a:prstClr val="black"/>
                </a:solidFill>
              </a:rPr>
              <a:t>으로 </a:t>
            </a:r>
            <a:r>
              <a:rPr lang="en-US" altLang="ko-KR" spc="-150">
                <a:solidFill>
                  <a:prstClr val="black"/>
                </a:solidFill>
              </a:rPr>
              <a:t>train </a:t>
            </a:r>
            <a:r>
              <a:rPr lang="ko-KR" altLang="en-US" spc="-150">
                <a:solidFill>
                  <a:prstClr val="black"/>
                </a:solidFill>
              </a:rPr>
              <a:t>의 정확도보다 낮은 과대 적합이 나왔습니다</a:t>
            </a:r>
            <a:endParaRPr lang="en-US" altLang="ko-KR" spc="-15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과대 적합이란</a:t>
            </a:r>
            <a:r>
              <a:rPr lang="en-US" altLang="ko-KR" spc="-150">
                <a:solidFill>
                  <a:prstClr val="black"/>
                </a:solidFill>
              </a:rPr>
              <a:t>? </a:t>
            </a:r>
            <a:r>
              <a:rPr lang="ko-KR" altLang="en-US" sz="1400">
                <a:solidFill>
                  <a:srgbClr val="202124"/>
                </a:solidFill>
                <a:latin typeface="Apple SD Gothic Neo"/>
              </a:rPr>
              <a:t>머신러닝 모델을 학습할 때 학습 데이터셋에 지나치게 최적화하여 학습 데이터셋에서는 모델 성능이 </a:t>
            </a:r>
            <a:r>
              <a:rPr lang="en-US" altLang="ko-KR" sz="1400">
                <a:solidFill>
                  <a:srgbClr val="202124"/>
                </a:solidFill>
                <a:latin typeface="Apple SD Gothic Neo"/>
              </a:rPr>
              <a:t>	           </a:t>
            </a:r>
            <a:r>
              <a:rPr lang="ko-KR" altLang="en-US" sz="1400">
                <a:solidFill>
                  <a:srgbClr val="202124"/>
                </a:solidFill>
                <a:latin typeface="Apple SD Gothic Neo"/>
              </a:rPr>
              <a:t>높게 나타나지만 새로운 데이터가 주어졌을 때 정확한 분류를 수행하지 못하는 문제점</a:t>
            </a:r>
            <a:endParaRPr lang="en-US" altLang="ko-KR" sz="1400" spc="-150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8B0F505-83F6-4147-9DA7-87F808B36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363" y="1620850"/>
            <a:ext cx="72580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/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" y="193040"/>
            <a:ext cx="241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730500" y="2428356"/>
            <a:ext cx="6731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dirty="0" smtClean="0">
                <a:solidFill>
                  <a:prstClr val="white"/>
                </a:solidFill>
              </a:rPr>
              <a:t>2.2 </a:t>
            </a:r>
            <a:r>
              <a:rPr lang="ko-KR" altLang="en-US" sz="4400" dirty="0" smtClean="0">
                <a:solidFill>
                  <a:prstClr val="white"/>
                </a:solidFill>
              </a:rPr>
              <a:t>신경망을 위한 </a:t>
            </a:r>
            <a:endParaRPr lang="en-US" altLang="ko-KR" sz="4400" dirty="0" smtClean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4400" dirty="0" smtClean="0">
                <a:solidFill>
                  <a:prstClr val="white"/>
                </a:solidFill>
              </a:rPr>
              <a:t>데이터 표현</a:t>
            </a:r>
            <a:endParaRPr lang="en-US" altLang="ko-KR" sz="4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46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457443-236A-4B97-AB90-9C203498A48B}"/>
              </a:ext>
            </a:extLst>
          </p:cNvPr>
          <p:cNvSpPr txBox="1"/>
          <p:nvPr/>
        </p:nvSpPr>
        <p:spPr>
          <a:xfrm>
            <a:off x="3372736" y="2931203"/>
            <a:ext cx="5446528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pc="-150">
                <a:solidFill>
                  <a:prstClr val="white"/>
                </a:solidFill>
              </a:rPr>
              <a:t>최근 머신 러닝 시스템에서 일반적으로 사용하는 데이터 구조인</a:t>
            </a:r>
            <a:r>
              <a:rPr lang="en-US" altLang="ko-KR" spc="-150">
                <a:solidFill>
                  <a:prstClr val="white"/>
                </a:solidFill>
              </a:rPr>
              <a:t>    </a:t>
            </a:r>
            <a:r>
              <a:rPr lang="ko-KR" altLang="en-US" spc="-150">
                <a:solidFill>
                  <a:prstClr val="white"/>
                </a:solidFill>
              </a:rPr>
              <a:t>텐서에 대해 알아봅니다</a:t>
            </a:r>
            <a:endParaRPr lang="ko-KR" altLang="en-US" spc="-15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EB95980-B21E-481E-BF88-C25A52D77758}"/>
              </a:ext>
            </a:extLst>
          </p:cNvPr>
          <p:cNvSpPr txBox="1"/>
          <p:nvPr/>
        </p:nvSpPr>
        <p:spPr>
          <a:xfrm>
            <a:off x="2745641" y="2331038"/>
            <a:ext cx="62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prstClr val="white"/>
                </a:solidFill>
              </a:rPr>
              <a:t>“</a:t>
            </a:r>
            <a:endParaRPr lang="ko-KR" altLang="en-US" sz="7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43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텐서 란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?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3F436B-08E0-4627-8F3B-3CFE3C9FBC09}"/>
              </a:ext>
            </a:extLst>
          </p:cNvPr>
          <p:cNvSpPr txBox="1"/>
          <p:nvPr/>
        </p:nvSpPr>
        <p:spPr>
          <a:xfrm>
            <a:off x="2827090" y="1715020"/>
            <a:ext cx="6260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머신러닝의 기본 구성 요소로  데이터를  위한  컨테이너이다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임의의 차원 개수를 가지는 행렬의 일반화된 모습입니다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스칼라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행렬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등이 있습니다</a:t>
            </a:r>
            <a:endParaRPr lang="ko-KR" altLang="en-US" spc="-300" dirty="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536370E-9D38-4B59-BC80-488D42D4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44" y="3665653"/>
            <a:ext cx="57245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1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799" y="883332"/>
            <a:ext cx="12014200" cy="0"/>
          </a:xfrm>
          <a:prstGeom prst="line">
            <a:avLst/>
          </a:prstGeom>
          <a:ln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5657804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.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1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 인공 지능과 머신 러닝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,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 딥러닝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10490" y="50565"/>
            <a:ext cx="366202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endParaRPr lang="en-US" altLang="ko-KR" sz="110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1174" y="1252375"/>
            <a:ext cx="4014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spc="-300">
                <a:solidFill>
                  <a:prstClr val="white"/>
                </a:solidFill>
              </a:rPr>
              <a:t>1</a:t>
            </a:r>
            <a:endParaRPr lang="ko-KR" altLang="en-US" sz="3600" spc="-300">
              <a:solidFill>
                <a:prstClr val="white"/>
              </a:solidFill>
            </a:endParaRPr>
          </a:p>
        </p:txBody>
      </p:sp>
      <p:sp>
        <p:nvSpPr>
          <p:cNvPr id="39" name="직사각형 19"/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사각형 20"/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21"/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spc="-300">
                <a:solidFill>
                  <a:prstClr val="white"/>
                </a:solidFill>
              </a:rPr>
              <a:t>1</a:t>
            </a:r>
            <a:endParaRPr lang="ko-KR" altLang="en-US" sz="3600" spc="-300">
              <a:solidFill>
                <a:prstClr val="white"/>
              </a:solidFill>
            </a:endParaRPr>
          </a:p>
        </p:txBody>
      </p:sp>
      <p:sp>
        <p:nvSpPr>
          <p:cNvPr id="42" name="TextBox 22"/>
          <p:cNvSpPr txBox="1"/>
          <p:nvPr/>
        </p:nvSpPr>
        <p:spPr>
          <a:xfrm>
            <a:off x="2945222" y="2281114"/>
            <a:ext cx="4775743" cy="5744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white"/>
                </a:solidFill>
              </a:rPr>
              <a:t>AI</a:t>
            </a:r>
            <a:r>
              <a:rPr lang="ko-KR" altLang="en-US" sz="3200" spc="-300">
                <a:solidFill>
                  <a:prstClr val="white"/>
                </a:solidFill>
              </a:rPr>
              <a:t> 를 언급할 때 사용하는 용어</a:t>
            </a:r>
          </a:p>
        </p:txBody>
      </p:sp>
      <p:sp>
        <p:nvSpPr>
          <p:cNvPr id="43" name="직사각형 23"/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24"/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45" name="TextBox 25"/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spc="-300">
                <a:solidFill>
                  <a:prstClr val="white"/>
                </a:solidFill>
              </a:rPr>
              <a:t>2</a:t>
            </a:r>
            <a:endParaRPr lang="ko-KR" altLang="en-US" sz="3600" spc="-300">
              <a:solidFill>
                <a:prstClr val="white"/>
              </a:solidFill>
            </a:endParaRPr>
          </a:p>
        </p:txBody>
      </p:sp>
      <p:sp>
        <p:nvSpPr>
          <p:cNvPr id="46" name="TextBox 26"/>
          <p:cNvSpPr txBox="1"/>
          <p:nvPr/>
        </p:nvSpPr>
        <p:spPr>
          <a:xfrm>
            <a:off x="2945222" y="3579352"/>
            <a:ext cx="5718718" cy="5716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spc="-300">
                <a:solidFill>
                  <a:prstClr val="white"/>
                </a:solidFill>
              </a:rPr>
              <a:t>딥러닝에서 </a:t>
            </a:r>
            <a:r>
              <a:rPr lang="en-US" altLang="ko-KR" sz="3200" spc="-300">
                <a:solidFill>
                  <a:prstClr val="white"/>
                </a:solidFill>
              </a:rPr>
              <a:t>‘</a:t>
            </a:r>
            <a:r>
              <a:rPr lang="ko-KR" altLang="en-US" sz="3200" spc="-300">
                <a:solidFill>
                  <a:prstClr val="white"/>
                </a:solidFill>
              </a:rPr>
              <a:t>딥</a:t>
            </a:r>
            <a:r>
              <a:rPr lang="en-US" altLang="ko-KR" sz="3200" spc="-300">
                <a:solidFill>
                  <a:prstClr val="white"/>
                </a:solidFill>
              </a:rPr>
              <a:t>’</a:t>
            </a:r>
            <a:r>
              <a:rPr lang="ko-KR" altLang="en-US" sz="3200" spc="-300">
                <a:solidFill>
                  <a:prstClr val="white"/>
                </a:solidFill>
              </a:rPr>
              <a:t> 의 의미와  작동 원리</a:t>
            </a:r>
          </a:p>
        </p:txBody>
      </p:sp>
      <p:sp>
        <p:nvSpPr>
          <p:cNvPr id="47" name="직사각형 27"/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28"/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29"/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spc="-300">
                <a:solidFill>
                  <a:prstClr val="white"/>
                </a:solidFill>
              </a:rPr>
              <a:t>3</a:t>
            </a:r>
            <a:endParaRPr lang="ko-KR" altLang="en-US" sz="3600" spc="-300">
              <a:solidFill>
                <a:prstClr val="white"/>
              </a:solidFill>
            </a:endParaRPr>
          </a:p>
        </p:txBody>
      </p:sp>
      <p:sp>
        <p:nvSpPr>
          <p:cNvPr id="50" name="TextBox 30"/>
          <p:cNvSpPr txBox="1"/>
          <p:nvPr/>
        </p:nvSpPr>
        <p:spPr>
          <a:xfrm>
            <a:off x="2945222" y="4898853"/>
            <a:ext cx="442331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spc="-300">
                <a:solidFill>
                  <a:prstClr val="white"/>
                </a:solidFill>
              </a:rPr>
              <a:t>딥러닝의 성과 및 </a:t>
            </a:r>
            <a:r>
              <a:rPr lang="en-US" altLang="ko-KR" sz="3200" spc="-300">
                <a:solidFill>
                  <a:prstClr val="white"/>
                </a:solidFill>
              </a:rPr>
              <a:t>AI</a:t>
            </a:r>
            <a:r>
              <a:rPr lang="ko-KR" altLang="en-US" sz="3200" spc="-300">
                <a:solidFill>
                  <a:prstClr val="white"/>
                </a:solidFill>
              </a:rPr>
              <a:t> 의 전망</a:t>
            </a:r>
          </a:p>
        </p:txBody>
      </p:sp>
    </p:spTree>
    <p:extLst>
      <p:ext uri="{BB962C8B-B14F-4D97-AF65-F5344CB8AC3E}">
        <p14:creationId xmlns:p14="http://schemas.microsoft.com/office/powerpoint/2010/main" val="4103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스칼라와 벡터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3F436B-08E0-4627-8F3B-3CFE3C9FBC09}"/>
              </a:ext>
            </a:extLst>
          </p:cNvPr>
          <p:cNvSpPr txBox="1"/>
          <p:nvPr/>
        </p:nvSpPr>
        <p:spPr>
          <a:xfrm>
            <a:off x="797902" y="1899686"/>
            <a:ext cx="626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스칼라 란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하나의 숫자만 담고 있는 텐서로 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 텐서입니다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 Numpy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서는  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float32,  64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타입의 숫자가 스칼라 텐서 입니다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pc="-300" dirty="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E614E55-7FD6-42C2-89DC-C03E33C2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287" y="1322738"/>
            <a:ext cx="1924050" cy="1800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681D772-81D0-4F31-99BB-F68229178F35}"/>
              </a:ext>
            </a:extLst>
          </p:cNvPr>
          <p:cNvSpPr txBox="1"/>
          <p:nvPr/>
        </p:nvSpPr>
        <p:spPr>
          <a:xfrm>
            <a:off x="797901" y="4311984"/>
            <a:ext cx="6260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 란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숫자의 배열로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 텐서입니다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해당 벡터에는 차원이 있는데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	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차원수는 특정 축에 따라 놓인 원소의 개수입니다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Ndim (</a:t>
            </a: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축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이란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랭크라고도 불리며 텐서의 차원의 개수이다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pc="-300" dirty="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81FEB35-837F-4E1E-BF41-3D0AFB81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287" y="3945286"/>
            <a:ext cx="26955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6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행렬과 고차원 텐서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3F436B-08E0-4627-8F3B-3CFE3C9FBC09}"/>
              </a:ext>
            </a:extLst>
          </p:cNvPr>
          <p:cNvSpPr txBox="1"/>
          <p:nvPr/>
        </p:nvSpPr>
        <p:spPr>
          <a:xfrm>
            <a:off x="755956" y="1899686"/>
            <a:ext cx="81195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행렬이란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 </a:t>
            </a: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다수의 벡터가 모인 배열로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 텐서입니다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행렬은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개의 축이 있는데 각각 행과 열이라고 부릅니다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텐서란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다수의 행렬이 모인 배열로 숫자가 채워진 직육면체의 형태로 구성됩니다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이처럼 다수의 저차원 텐서가 배열을 이루어 합치면 한 단계 위의 고차원 텐서가 형성됩니다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ko-KR" altLang="en-US" spc="-300" dirty="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0676A07-CAE4-4216-AEC5-903A03FE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90" y="2631690"/>
            <a:ext cx="2798559" cy="7973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879AC06-D03D-4E6F-B7C2-47E0963F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90" y="3919756"/>
            <a:ext cx="74771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텐서의 속성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3361179-D929-4539-85A6-6F5DD8151BB5}"/>
              </a:ext>
            </a:extLst>
          </p:cNvPr>
          <p:cNvSpPr/>
          <p:nvPr/>
        </p:nvSpPr>
        <p:spPr>
          <a:xfrm>
            <a:off x="1367406" y="1409350"/>
            <a:ext cx="9404058" cy="4731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BBDAB1B6-5807-4842-940A-EB568AE4C7BD}"/>
              </a:ext>
            </a:extLst>
          </p:cNvPr>
          <p:cNvSpPr/>
          <p:nvPr/>
        </p:nvSpPr>
        <p:spPr>
          <a:xfrm>
            <a:off x="2097248" y="2680283"/>
            <a:ext cx="2021746" cy="23573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축</a:t>
            </a:r>
            <a:endParaRPr lang="en-US" altLang="ko-KR">
              <a:solidFill>
                <a:prstClr val="white"/>
              </a:solidFill>
            </a:endParaRPr>
          </a:p>
          <a:p>
            <a:pPr algn="ctr"/>
            <a:endParaRPr lang="en-US" altLang="ko-KR">
              <a:solidFill>
                <a:prstClr val="white"/>
              </a:solidFill>
            </a:endParaRPr>
          </a:p>
          <a:p>
            <a:pPr algn="ctr"/>
            <a:r>
              <a:rPr lang="ko-KR" altLang="en-US" sz="1400">
                <a:solidFill>
                  <a:prstClr val="white"/>
                </a:solidFill>
              </a:rPr>
              <a:t>텐서의 차원의 개수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40FB4944-E256-41F6-940C-341CA8FEA720}"/>
              </a:ext>
            </a:extLst>
          </p:cNvPr>
          <p:cNvSpPr/>
          <p:nvPr/>
        </p:nvSpPr>
        <p:spPr>
          <a:xfrm>
            <a:off x="4953699" y="2680282"/>
            <a:ext cx="2021746" cy="23573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크기</a:t>
            </a:r>
            <a:endParaRPr lang="en-US" altLang="ko-KR">
              <a:solidFill>
                <a:prstClr val="white"/>
              </a:solidFill>
            </a:endParaRPr>
          </a:p>
          <a:p>
            <a:pPr algn="ctr"/>
            <a:endParaRPr lang="en-US" altLang="ko-KR">
              <a:solidFill>
                <a:prstClr val="white"/>
              </a:solidFill>
            </a:endParaRPr>
          </a:p>
          <a:p>
            <a:pPr algn="ctr"/>
            <a:r>
              <a:rPr lang="ko-KR" altLang="en-US" sz="1400">
                <a:solidFill>
                  <a:prstClr val="white"/>
                </a:solidFill>
              </a:rPr>
              <a:t>텐서의 각 축의 차원의 수를 저장한 튜플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81B243FE-02EE-43A5-95D5-007976F501D6}"/>
              </a:ext>
            </a:extLst>
          </p:cNvPr>
          <p:cNvSpPr/>
          <p:nvPr/>
        </p:nvSpPr>
        <p:spPr>
          <a:xfrm>
            <a:off x="7810150" y="2680281"/>
            <a:ext cx="2021746" cy="23573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데이터 타입</a:t>
            </a:r>
            <a:endParaRPr lang="en-US" altLang="ko-KR">
              <a:solidFill>
                <a:prstClr val="white"/>
              </a:solidFill>
            </a:endParaRPr>
          </a:p>
          <a:p>
            <a:pPr algn="ctr"/>
            <a:endParaRPr lang="en-US" altLang="ko-KR">
              <a:solidFill>
                <a:prstClr val="white"/>
              </a:solidFill>
            </a:endParaRPr>
          </a:p>
          <a:p>
            <a:pPr algn="ctr"/>
            <a:r>
              <a:rPr lang="ko-KR" altLang="en-US" sz="1400">
                <a:solidFill>
                  <a:prstClr val="white"/>
                </a:solidFill>
              </a:rPr>
              <a:t>텐서에 포함된 데이터의 타입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FBF98C-1E9E-446B-BB87-0C8455A08B21}"/>
              </a:ext>
            </a:extLst>
          </p:cNvPr>
          <p:cNvSpPr txBox="1"/>
          <p:nvPr/>
        </p:nvSpPr>
        <p:spPr>
          <a:xfrm>
            <a:off x="5293453" y="1728131"/>
            <a:ext cx="286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prstClr val="white"/>
                </a:solidFill>
              </a:rPr>
              <a:t>텐서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5B69C1B-6CD4-4183-A0F4-7CFB3E8A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8" y="5164298"/>
            <a:ext cx="2124075" cy="723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40E163C-51A4-48CA-86D4-9EB288FE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584" y="5216685"/>
            <a:ext cx="2085975" cy="6191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F1F768F6-52EF-49FF-B28A-102843B4E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314" y="5107148"/>
            <a:ext cx="21145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0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544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Images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의 샘플은 어떻게 생겼을까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?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3F436B-08E0-4627-8F3B-3CFE3C9FBC09}"/>
              </a:ext>
            </a:extLst>
          </p:cNvPr>
          <p:cNvSpPr txBox="1"/>
          <p:nvPr/>
        </p:nvSpPr>
        <p:spPr>
          <a:xfrm>
            <a:off x="4682003" y="3090923"/>
            <a:ext cx="811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Images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 텐서로</a:t>
            </a:r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하나의 이미지는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28x28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행렬로 구성되어있다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행렬의 원소들은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0~255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사이의 값으로 구성된다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pc="-300" dirty="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32E7B9F-7971-493B-8E2F-9FC2843B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08" y="1620850"/>
            <a:ext cx="34099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08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슬라이싱을 해보자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3F436B-08E0-4627-8F3B-3CFE3C9FBC09}"/>
              </a:ext>
            </a:extLst>
          </p:cNvPr>
          <p:cNvSpPr txBox="1"/>
          <p:nvPr/>
        </p:nvSpPr>
        <p:spPr>
          <a:xfrm>
            <a:off x="2753933" y="2173750"/>
            <a:ext cx="8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슬라이싱 이란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배열의 특정 원소들을 선택하는 것</a:t>
            </a:r>
            <a:endParaRPr lang="ko-KR" altLang="en-US" spc="-300" dirty="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7F5C17E-74BB-4A0A-91E2-5ACBD43B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721" y="2682490"/>
            <a:ext cx="5438775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296AD9B-26FD-4E46-B9B4-BB4F9CBEBDD2}"/>
              </a:ext>
            </a:extLst>
          </p:cNvPr>
          <p:cNvSpPr txBox="1"/>
          <p:nvPr/>
        </p:nvSpPr>
        <p:spPr>
          <a:xfrm>
            <a:off x="2753934" y="3970090"/>
            <a:ext cx="811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콜론 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 : )    : 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전체 인덱스를 상징합니다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음수 인덱스 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끝 인덱스에서의 상대적인 위치를 나타냅니다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pc="-300" dirty="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3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배치 데이터란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?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3F436B-08E0-4627-8F3B-3CFE3C9FBC09}"/>
              </a:ext>
            </a:extLst>
          </p:cNvPr>
          <p:cNvSpPr txBox="1"/>
          <p:nvPr/>
        </p:nvSpPr>
        <p:spPr>
          <a:xfrm>
            <a:off x="2107981" y="1745911"/>
            <a:ext cx="8562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정의 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딥러닝 모델은 전체 데이터 셋을  한 번에 처리하면 학습하는데 시간이 많이 소요되기에 </a:t>
            </a:r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한 번에 전체 데이터 셋을 처리하지 않고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데이터를 작은 소그룹인 배치로 나누어 처리한다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이때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딥러닝에서 사용하는 모든 데이터 텐서의 첫 번째 축을 </a:t>
            </a: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샘플 축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이라고 하는데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배치 데이터에서의 첫 번째 축은 </a:t>
            </a: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배치 축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이라고 한다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pc="-300" dirty="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A10DDB0-66F4-4151-B8F1-907959D3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941" y="3863131"/>
            <a:ext cx="4845604" cy="24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텐서의 실제 사례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3F436B-08E0-4627-8F3B-3CFE3C9FBC09}"/>
              </a:ext>
            </a:extLst>
          </p:cNvPr>
          <p:cNvSpPr txBox="1"/>
          <p:nvPr/>
        </p:nvSpPr>
        <p:spPr>
          <a:xfrm>
            <a:off x="1018453" y="2067250"/>
            <a:ext cx="103328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 데이터  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 텐서로 샘플 축과 특성 축으로 형성되며 하나의 데이터 포인트가 벡터로 인코딩된다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시계열 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or </a:t>
            </a: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시퀀스 데이터 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데이터에 시간을 더한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 텐서로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각 텐서는 벡터의 시퀀스로 인코딩된다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	              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이때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시간축은 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번째 축이다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Tx/>
              <a:buAutoNum type="arabicPeriod" startAt="3"/>
            </a:pP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 데이터  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높이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너비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컬러 채널로 구성된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 텐서로 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흑백 이미지는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차원이지만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컬러 이미지는 색상이 존재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                  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하므로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 텐서로 구성된다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 텐서의 크기 지정 방식은  컬러 채널의 깊이를 끝에 놓는 </a:t>
            </a: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채널 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	                    </a:t>
            </a: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마지막 방식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  배치 축   바로   다음에 놓는 </a:t>
            </a: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채널 우선 방식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>
              <a:buFontTx/>
              <a:buAutoNum type="arabicPeriod" startAt="3"/>
            </a:pPr>
            <a:endParaRPr lang="en-US" altLang="ko-KR" spc="-30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Tx/>
              <a:buAutoNum type="arabicPeriod" startAt="3"/>
            </a:pPr>
            <a:r>
              <a:rPr lang="ko-KR" altLang="en-US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비디오 데이터  </a:t>
            </a:r>
            <a:r>
              <a:rPr lang="en-US" altLang="ko-KR" b="1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 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비디오 데이터는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 텐서로  샘플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프레임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높이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너비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컬러 축으로 구성되어 있으며  다수의  이미 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   	                      </a:t>
            </a:r>
            <a:r>
              <a:rPr lang="ko-KR" altLang="en-US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지가 연속되는 프레임이 연속되는 비디오들의 배치이다</a:t>
            </a:r>
            <a:r>
              <a:rPr lang="en-US" altLang="ko-KR" spc="-300">
                <a:solidFill>
                  <a:prstClr val="black">
                    <a:lumMod val="85000"/>
                    <a:lumOff val="1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pc="-300" dirty="0">
              <a:solidFill>
                <a:prstClr val="black">
                  <a:lumMod val="85000"/>
                  <a:lumOff val="15000"/>
                </a:prst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48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/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" y="193040"/>
            <a:ext cx="241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730500" y="2428356"/>
            <a:ext cx="6731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dirty="0" smtClean="0">
                <a:solidFill>
                  <a:prstClr val="white"/>
                </a:solidFill>
              </a:rPr>
              <a:t>2.3 </a:t>
            </a:r>
            <a:r>
              <a:rPr lang="ko-KR" altLang="en-US" sz="4400" dirty="0" smtClean="0">
                <a:solidFill>
                  <a:prstClr val="white"/>
                </a:solidFill>
              </a:rPr>
              <a:t>신경망의 톱니바퀴</a:t>
            </a:r>
            <a:r>
              <a:rPr lang="en-US" altLang="ko-KR" sz="4400" dirty="0" smtClean="0">
                <a:solidFill>
                  <a:prstClr val="white"/>
                </a:solidFill>
              </a:rPr>
              <a:t>:</a:t>
            </a:r>
          </a:p>
          <a:p>
            <a:pPr algn="ctr">
              <a:defRPr/>
            </a:pPr>
            <a:r>
              <a:rPr lang="ko-KR" altLang="en-US" sz="4400" dirty="0" err="1" smtClean="0">
                <a:solidFill>
                  <a:prstClr val="white"/>
                </a:solidFill>
              </a:rPr>
              <a:t>텐서</a:t>
            </a:r>
            <a:r>
              <a:rPr lang="ko-KR" altLang="en-US" sz="4400" dirty="0" smtClean="0">
                <a:solidFill>
                  <a:prstClr val="white"/>
                </a:solidFill>
              </a:rPr>
              <a:t> 연산</a:t>
            </a:r>
            <a:endParaRPr lang="en-US" altLang="ko-KR" sz="4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37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텐서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연산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AE31619-6FDF-42E9-82F7-C3756377E023}"/>
              </a:ext>
            </a:extLst>
          </p:cNvPr>
          <p:cNvSpPr/>
          <p:nvPr/>
        </p:nvSpPr>
        <p:spPr>
          <a:xfrm>
            <a:off x="3564330" y="1105682"/>
            <a:ext cx="2041451" cy="190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94AFC25-2A92-4C24-B572-12B917896FF7}"/>
              </a:ext>
            </a:extLst>
          </p:cNvPr>
          <p:cNvSpPr/>
          <p:nvPr/>
        </p:nvSpPr>
        <p:spPr>
          <a:xfrm>
            <a:off x="3564330" y="1105680"/>
            <a:ext cx="2041451" cy="5316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D59F73C-BAD3-4A07-A7E1-1539E7852C7B}"/>
              </a:ext>
            </a:extLst>
          </p:cNvPr>
          <p:cNvSpPr/>
          <p:nvPr/>
        </p:nvSpPr>
        <p:spPr>
          <a:xfrm>
            <a:off x="6519833" y="1105680"/>
            <a:ext cx="2041451" cy="19093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5EF3C12-730E-4AFD-BEB5-3B474AC65425}"/>
              </a:ext>
            </a:extLst>
          </p:cNvPr>
          <p:cNvSpPr txBox="1"/>
          <p:nvPr/>
        </p:nvSpPr>
        <p:spPr>
          <a:xfrm>
            <a:off x="5867881" y="187569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&gt;&gt;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E92FD61-6DA6-410E-A460-8661C9FCAEDF}"/>
              </a:ext>
            </a:extLst>
          </p:cNvPr>
          <p:cNvSpPr txBox="1"/>
          <p:nvPr/>
        </p:nvSpPr>
        <p:spPr>
          <a:xfrm>
            <a:off x="3646335" y="1186836"/>
            <a:ext cx="187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컴퓨터 프로그램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472C25E-5EDE-4AF0-8F73-402F7A97A34D}"/>
              </a:ext>
            </a:extLst>
          </p:cNvPr>
          <p:cNvSpPr/>
          <p:nvPr/>
        </p:nvSpPr>
        <p:spPr>
          <a:xfrm>
            <a:off x="6519832" y="1105678"/>
            <a:ext cx="2041451" cy="531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761A1AA-C01F-4FD0-BAF1-75B09F3267AA}"/>
              </a:ext>
            </a:extLst>
          </p:cNvPr>
          <p:cNvSpPr txBox="1"/>
          <p:nvPr/>
        </p:nvSpPr>
        <p:spPr>
          <a:xfrm>
            <a:off x="6832671" y="117171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</a:rPr>
              <a:t>심층 신경망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6B0A7E0-4649-4149-9C1A-40FB28E685CF}"/>
              </a:ext>
            </a:extLst>
          </p:cNvPr>
          <p:cNvSpPr txBox="1"/>
          <p:nvPr/>
        </p:nvSpPr>
        <p:spPr>
          <a:xfrm>
            <a:off x="3694970" y="1795273"/>
            <a:ext cx="17801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이진수의 입력을 처리하는 몇 개의 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이항 연산</a:t>
            </a:r>
            <a:endParaRPr lang="en-US" altLang="ko-KR" sz="14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i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AND, OR, NOR ….</a:t>
            </a:r>
            <a:endParaRPr lang="ko-KR" altLang="en-US" sz="1400" i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30274E9-BD5D-4E97-9C9F-91F062DC1F8E}"/>
              </a:ext>
            </a:extLst>
          </p:cNvPr>
          <p:cNvSpPr txBox="1"/>
          <p:nvPr/>
        </p:nvSpPr>
        <p:spPr>
          <a:xfrm>
            <a:off x="6559531" y="1761590"/>
            <a:ext cx="196205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학습한 모든 변환을 수치 데이터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텐서에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적용하는 몇 종류의 </a:t>
            </a:r>
            <a:r>
              <a:rPr lang="ko-KR" altLang="en-US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연산</a:t>
            </a:r>
            <a:endParaRPr lang="en-US" altLang="ko-KR" sz="1400" b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i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r>
              <a:rPr lang="ko-KR" altLang="en-US" sz="1400" i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덧셈</a:t>
            </a:r>
            <a:r>
              <a:rPr lang="en-US" altLang="ko-KR" sz="1400" i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i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r>
              <a:rPr lang="ko-KR" altLang="en-US" sz="1400" i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곱셈 </a:t>
            </a:r>
            <a:r>
              <a:rPr lang="en-US" altLang="ko-KR" sz="1400" i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…</a:t>
            </a:r>
            <a:endParaRPr lang="ko-KR" altLang="en-US" sz="1400" i="1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</a:t>
            </a:r>
            <a:r>
              <a:rPr lang="en-US" altLang="ko-KR" sz="1100" dirty="0">
                <a:solidFill>
                  <a:prstClr val="white"/>
                </a:solidFill>
              </a:rPr>
              <a:t>0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4DA78C3-B23D-4B3F-BDD2-A376BB0D36B3}"/>
              </a:ext>
            </a:extLst>
          </p:cNvPr>
          <p:cNvSpPr txBox="1"/>
          <p:nvPr/>
        </p:nvSpPr>
        <p:spPr>
          <a:xfrm>
            <a:off x="2022709" y="4778635"/>
            <a:ext cx="3379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2D </a:t>
            </a:r>
            <a:r>
              <a:rPr lang="ko-KR" altLang="en-US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텐서를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입력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받고 입력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텐서의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새로운 표현인 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또 다른 </a:t>
            </a:r>
            <a:r>
              <a:rPr lang="en-US" altLang="ko-KR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2D </a:t>
            </a:r>
            <a:r>
              <a:rPr lang="ko-KR" altLang="en-US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텐서를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반환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하는 함수처럼 해석 가능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42286D0-DD4E-479D-B339-3D87112C8CD8}"/>
              </a:ext>
            </a:extLst>
          </p:cNvPr>
          <p:cNvSpPr txBox="1"/>
          <p:nvPr/>
        </p:nvSpPr>
        <p:spPr>
          <a:xfrm>
            <a:off x="2266549" y="4209052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Dense</a:t>
            </a:r>
            <a:r>
              <a:rPr lang="ko-KR" altLang="en-US" spc="-15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층을 쌓아 신경망 생성</a:t>
            </a:r>
            <a:endParaRPr lang="ko-KR" altLang="en-US" spc="-150" dirty="0">
              <a:solidFill>
                <a:prstClr val="black">
                  <a:lumMod val="75000"/>
                  <a:lumOff val="25000"/>
                </a:prstClr>
              </a:solidFill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3773528-DCAE-4B46-B778-2AA6CB0F4388}"/>
              </a:ext>
            </a:extLst>
          </p:cNvPr>
          <p:cNvSpPr/>
          <p:nvPr/>
        </p:nvSpPr>
        <p:spPr>
          <a:xfrm>
            <a:off x="1799513" y="3592100"/>
            <a:ext cx="3826165" cy="512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1190F3E-70FF-4161-9F7D-D86629CADABF}"/>
              </a:ext>
            </a:extLst>
          </p:cNvPr>
          <p:cNvSpPr txBox="1"/>
          <p:nvPr/>
        </p:nvSpPr>
        <p:spPr>
          <a:xfrm>
            <a:off x="7104718" y="4234455"/>
            <a:ext cx="37692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W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 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2D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b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 벡터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둘 모두 층의 속성</a:t>
            </a:r>
            <a:endParaRPr lang="en-US" altLang="ko-KR" sz="14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/>
            <a:endParaRPr lang="en-US" altLang="ko-KR" sz="14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개의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연산</a:t>
            </a:r>
            <a:endParaRPr lang="en-US" altLang="ko-KR" sz="14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 </a:t>
            </a:r>
            <a:r>
              <a:rPr lang="ko-KR" altLang="en-US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텐서와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W 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사이의 </a:t>
            </a:r>
            <a:r>
              <a:rPr lang="ko-KR" altLang="en-US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점곱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(dot)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점곱의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결과인 </a:t>
            </a:r>
            <a:r>
              <a:rPr lang="en-US" altLang="ko-KR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2D </a:t>
            </a:r>
            <a:r>
              <a:rPr lang="ko-KR" altLang="en-US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텐서와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벡터 </a:t>
            </a:r>
            <a:r>
              <a:rPr lang="en-US" altLang="ko-KR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b 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사이의 덧셈</a:t>
            </a:r>
            <a:r>
              <a:rPr lang="en-US" altLang="ko-KR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(+)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relu</a:t>
            </a:r>
            <a:r>
              <a:rPr lang="en-US" altLang="ko-KR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b="1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렐루</a:t>
            </a:r>
            <a:r>
              <a:rPr lang="en-US" altLang="ko-KR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400" b="1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연산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relu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(x) =&gt; max(x, 0))</a:t>
            </a:r>
            <a:endParaRPr lang="ko-KR" altLang="en-US" sz="14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574A165-14F5-4358-92CC-B02A7A1E2671}"/>
              </a:ext>
            </a:extLst>
          </p:cNvPr>
          <p:cNvSpPr/>
          <p:nvPr/>
        </p:nvSpPr>
        <p:spPr>
          <a:xfrm>
            <a:off x="7104718" y="3592100"/>
            <a:ext cx="3313014" cy="5122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A42286D0-DD4E-479D-B339-3D87112C8CD8}"/>
              </a:ext>
            </a:extLst>
          </p:cNvPr>
          <p:cNvSpPr txBox="1"/>
          <p:nvPr/>
        </p:nvSpPr>
        <p:spPr>
          <a:xfrm>
            <a:off x="1759977" y="3658630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prstClr val="white"/>
                </a:solidFill>
                <a:ea typeface="+mj-ea"/>
              </a:rPr>
              <a:t>k</a:t>
            </a:r>
            <a:r>
              <a:rPr lang="en-US" altLang="ko-KR" spc="-150" dirty="0" err="1">
                <a:solidFill>
                  <a:prstClr val="white"/>
                </a:solidFill>
                <a:ea typeface="+mj-ea"/>
              </a:rPr>
              <a:t>eras.layers.Dense</a:t>
            </a:r>
            <a:r>
              <a:rPr lang="en-US" altLang="ko-KR" spc="-150" dirty="0">
                <a:solidFill>
                  <a:prstClr val="white"/>
                </a:solidFill>
                <a:ea typeface="+mj-ea"/>
              </a:rPr>
              <a:t>(512, activation=‘</a:t>
            </a:r>
            <a:r>
              <a:rPr lang="en-US" altLang="ko-KR" spc="-150" dirty="0" err="1">
                <a:solidFill>
                  <a:prstClr val="white"/>
                </a:solidFill>
                <a:ea typeface="+mj-ea"/>
              </a:rPr>
              <a:t>relu</a:t>
            </a:r>
            <a:r>
              <a:rPr lang="en-US" altLang="ko-KR" spc="-150" dirty="0">
                <a:solidFill>
                  <a:prstClr val="white"/>
                </a:solidFill>
                <a:ea typeface="+mj-ea"/>
              </a:rPr>
              <a:t>’)</a:t>
            </a:r>
            <a:endParaRPr lang="ko-KR" altLang="en-US" spc="-150" dirty="0">
              <a:solidFill>
                <a:prstClr val="white"/>
              </a:solidFill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A42286D0-DD4E-479D-B339-3D87112C8CD8}"/>
              </a:ext>
            </a:extLst>
          </p:cNvPr>
          <p:cNvSpPr txBox="1"/>
          <p:nvPr/>
        </p:nvSpPr>
        <p:spPr>
          <a:xfrm>
            <a:off x="7273477" y="3654278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prstClr val="white"/>
                </a:solidFill>
                <a:ea typeface="+mj-ea"/>
              </a:rPr>
              <a:t>o</a:t>
            </a:r>
            <a:r>
              <a:rPr lang="en-US" altLang="ko-KR" spc="-150" dirty="0">
                <a:solidFill>
                  <a:prstClr val="white"/>
                </a:solidFill>
                <a:ea typeface="+mj-ea"/>
              </a:rPr>
              <a:t>utput = </a:t>
            </a:r>
            <a:r>
              <a:rPr lang="en-US" altLang="ko-KR" spc="-150" dirty="0" err="1">
                <a:solidFill>
                  <a:prstClr val="white"/>
                </a:solidFill>
                <a:ea typeface="+mj-ea"/>
              </a:rPr>
              <a:t>relu</a:t>
            </a:r>
            <a:r>
              <a:rPr lang="en-US" altLang="ko-KR" spc="-150" dirty="0">
                <a:solidFill>
                  <a:prstClr val="white"/>
                </a:solidFill>
                <a:ea typeface="+mj-ea"/>
              </a:rPr>
              <a:t>(dot(W, input) + b)</a:t>
            </a:r>
            <a:endParaRPr lang="ko-KR" altLang="en-US" spc="-150" dirty="0">
              <a:solidFill>
                <a:prstClr val="white"/>
              </a:solidFill>
              <a:ea typeface="+mj-ea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6128951" y="3756454"/>
            <a:ext cx="430580" cy="1812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029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2.3.1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원소별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연산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265" y="1183031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/>
                </a:solidFill>
              </a:rPr>
              <a:t>• </a:t>
            </a:r>
            <a:r>
              <a:rPr lang="ko-KR" altLang="en-US" sz="2000" b="1" dirty="0" err="1">
                <a:solidFill>
                  <a:prstClr val="black"/>
                </a:solidFill>
              </a:rPr>
              <a:t>원소별</a:t>
            </a:r>
            <a:r>
              <a:rPr lang="ko-KR" altLang="en-US" sz="2000" b="1" dirty="0">
                <a:solidFill>
                  <a:prstClr val="black"/>
                </a:solidFill>
              </a:rPr>
              <a:t> 연산</a:t>
            </a:r>
            <a:r>
              <a:rPr lang="en-US" altLang="ko-KR" sz="2000" dirty="0">
                <a:solidFill>
                  <a:prstClr val="black"/>
                </a:solidFill>
              </a:rPr>
              <a:t>(element-wise operation)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2439" y="1620850"/>
            <a:ext cx="304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↳ 고도의 </a:t>
            </a:r>
            <a:r>
              <a:rPr lang="ko-KR" altLang="en-US" b="1" dirty="0">
                <a:solidFill>
                  <a:prstClr val="black"/>
                </a:solidFill>
              </a:rPr>
              <a:t>병렬 구현</a:t>
            </a:r>
            <a:r>
              <a:rPr lang="ko-KR" altLang="en-US" dirty="0">
                <a:solidFill>
                  <a:prstClr val="black"/>
                </a:solidFill>
              </a:rPr>
              <a:t> 가능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14946" y="1213809"/>
            <a:ext cx="3041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 err="1">
                <a:solidFill>
                  <a:prstClr val="black"/>
                </a:solidFill>
              </a:rPr>
              <a:t>relu</a:t>
            </a:r>
            <a:r>
              <a:rPr lang="en-US" altLang="ko-KR" sz="1600" i="1" dirty="0">
                <a:solidFill>
                  <a:prstClr val="black"/>
                </a:solidFill>
              </a:rPr>
              <a:t> </a:t>
            </a:r>
            <a:r>
              <a:rPr lang="ko-KR" altLang="en-US" sz="1600" i="1" dirty="0">
                <a:solidFill>
                  <a:prstClr val="black"/>
                </a:solidFill>
              </a:rPr>
              <a:t>함수</a:t>
            </a:r>
            <a:r>
              <a:rPr lang="en-US" altLang="ko-KR" sz="1600" i="1" dirty="0">
                <a:solidFill>
                  <a:prstClr val="black"/>
                </a:solidFill>
              </a:rPr>
              <a:t>, </a:t>
            </a:r>
            <a:r>
              <a:rPr lang="ko-KR" altLang="en-US" sz="1600" i="1" dirty="0">
                <a:solidFill>
                  <a:prstClr val="black"/>
                </a:solidFill>
              </a:rPr>
              <a:t>덧셈 </a:t>
            </a:r>
            <a:r>
              <a:rPr lang="en-US" altLang="ko-KR" sz="1600" i="1" dirty="0">
                <a:solidFill>
                  <a:prstClr val="black"/>
                </a:solidFill>
              </a:rPr>
              <a:t>…</a:t>
            </a:r>
            <a:endParaRPr lang="ko-KR" altLang="en-US" sz="1600" i="1" dirty="0">
              <a:solidFill>
                <a:prstClr val="black"/>
              </a:solidFill>
            </a:endParaRPr>
          </a:p>
        </p:txBody>
      </p:sp>
      <p:sp>
        <p:nvSpPr>
          <p:cNvPr id="19" name="사각형: 둥근 모서리 2">
            <a:extLst>
              <a:ext uri="{FF2B5EF4-FFF2-40B4-BE49-F238E27FC236}">
                <a16:creationId xmlns:a16="http://schemas.microsoft.com/office/drawing/2014/main" xmlns="" id="{4D0685E6-5F72-4555-ADDC-0C88687CFAA8}"/>
              </a:ext>
            </a:extLst>
          </p:cNvPr>
          <p:cNvSpPr/>
          <p:nvPr/>
        </p:nvSpPr>
        <p:spPr>
          <a:xfrm>
            <a:off x="739974" y="2609056"/>
            <a:ext cx="2959343" cy="3239807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1447" y="2890131"/>
            <a:ext cx="24631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def naive_relu(x): 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assert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len(x.shape) ==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2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x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= x.copy() 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for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i in range(x.shape[0]): 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for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j in range(x.shape[1]): 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   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x[i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, j] = max(x[i, j], 0) 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return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x</a:t>
            </a:r>
            <a:r>
              <a:rPr lang="ko-KR" altLang="ko-KR" sz="1100" dirty="0">
                <a:solidFill>
                  <a:prstClr val="black"/>
                </a:solidFill>
              </a:rPr>
              <a:t> </a:t>
            </a:r>
            <a:endParaRPr lang="ko-KR" altLang="ko-KR" sz="3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9" name="사각형: 둥근 모서리 2">
            <a:extLst>
              <a:ext uri="{FF2B5EF4-FFF2-40B4-BE49-F238E27FC236}">
                <a16:creationId xmlns:a16="http://schemas.microsoft.com/office/drawing/2014/main" xmlns="" id="{4D0685E6-5F72-4555-ADDC-0C88687CFAA8}"/>
              </a:ext>
            </a:extLst>
          </p:cNvPr>
          <p:cNvSpPr/>
          <p:nvPr/>
        </p:nvSpPr>
        <p:spPr>
          <a:xfrm>
            <a:off x="4702823" y="2609056"/>
            <a:ext cx="2959343" cy="3239807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33805" y="2728548"/>
            <a:ext cx="247861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def naive_add(x, y): 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assert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len(x.shape) == 2 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assert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x.shape == y.shape 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x =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x.copy()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for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i in range(x.shape[0]): 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for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j in range(x.shape[1]): 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   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x[i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, j] += y[i, j] </a:t>
            </a: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return </a:t>
            </a:r>
            <a:r>
              <a:rPr lang="ko-KR" altLang="ko-KR" sz="14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x</a:t>
            </a:r>
            <a:r>
              <a:rPr lang="ko-KR" altLang="ko-KR" sz="1100" dirty="0">
                <a:solidFill>
                  <a:prstClr val="black"/>
                </a:solidFill>
              </a:rPr>
              <a:t> </a:t>
            </a:r>
            <a:endParaRPr lang="ko-KR" altLang="ko-KR" sz="3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1" name="사각형: 둥근 모서리 2">
            <a:extLst>
              <a:ext uri="{FF2B5EF4-FFF2-40B4-BE49-F238E27FC236}">
                <a16:creationId xmlns:a16="http://schemas.microsoft.com/office/drawing/2014/main" xmlns="" id="{4D0685E6-5F72-4555-ADDC-0C88687CFAA8}"/>
              </a:ext>
            </a:extLst>
          </p:cNvPr>
          <p:cNvSpPr/>
          <p:nvPr/>
        </p:nvSpPr>
        <p:spPr>
          <a:xfrm>
            <a:off x="8665672" y="2609056"/>
            <a:ext cx="2959343" cy="3239807"/>
          </a:xfrm>
          <a:prstGeom prst="roundRect">
            <a:avLst>
              <a:gd name="adj" fmla="val 130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27314" y="3280483"/>
            <a:ext cx="247861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</a:rPr>
              <a:t>import </a:t>
            </a:r>
            <a:r>
              <a:rPr lang="en-US" altLang="ko-KR" sz="1400" dirty="0" err="1">
                <a:solidFill>
                  <a:srgbClr val="666666"/>
                </a:solidFill>
                <a:latin typeface="Arial Unicode MS" panose="020B0604020202020204" pitchFamily="50" charset="-127"/>
              </a:rPr>
              <a:t>numpy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</a:rPr>
              <a:t> as np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</a:rPr>
              <a:t>z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</a:rPr>
              <a:t> = x + y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rgbClr val="666666"/>
              </a:solidFill>
              <a:latin typeface="Arial Unicode MS" panose="020B0604020202020204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</a:rPr>
              <a:t>z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</a:rPr>
              <a:t> = </a:t>
            </a:r>
            <a:r>
              <a:rPr lang="en-US" altLang="ko-KR" sz="1400" dirty="0" err="1">
                <a:solidFill>
                  <a:srgbClr val="666666"/>
                </a:solidFill>
                <a:latin typeface="Arial Unicode MS" panose="020B0604020202020204" pitchFamily="50" charset="-127"/>
              </a:rPr>
              <a:t>np.maximum</a:t>
            </a:r>
            <a:r>
              <a:rPr lang="en-US" altLang="ko-KR" sz="1400" dirty="0">
                <a:solidFill>
                  <a:srgbClr val="666666"/>
                </a:solidFill>
                <a:latin typeface="Arial Unicode MS" panose="020B0604020202020204" pitchFamily="50" charset="-127"/>
              </a:rPr>
              <a:t>(z, 0.)</a:t>
            </a:r>
            <a:endParaRPr lang="ko-KR" altLang="ko-KR" sz="3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51438" y="5960661"/>
            <a:ext cx="1903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 err="1">
                <a:solidFill>
                  <a:prstClr val="black"/>
                </a:solidFill>
              </a:rPr>
              <a:t>relu</a:t>
            </a:r>
            <a:r>
              <a:rPr lang="en-US" altLang="ko-KR" sz="1600" u="sng" dirty="0">
                <a:solidFill>
                  <a:prstClr val="black"/>
                </a:solidFill>
              </a:rPr>
              <a:t> </a:t>
            </a:r>
            <a:r>
              <a:rPr lang="ko-KR" altLang="en-US" sz="1600" u="sng" dirty="0">
                <a:solidFill>
                  <a:prstClr val="black"/>
                </a:solidFill>
              </a:rPr>
              <a:t>연산 구현</a:t>
            </a:r>
            <a:endParaRPr lang="ko-KR" altLang="en-US" sz="1600" u="sng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42782" y="5960661"/>
            <a:ext cx="1079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>
                <a:solidFill>
                  <a:prstClr val="black"/>
                </a:solidFill>
              </a:rPr>
              <a:t>덧셈 구현</a:t>
            </a:r>
            <a:endParaRPr lang="ko-KR" altLang="en-US" sz="1600" u="sng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67140" y="5891411"/>
            <a:ext cx="31564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prstClr val="black"/>
                </a:solidFill>
              </a:rPr>
              <a:t>넘파이</a:t>
            </a:r>
            <a:r>
              <a:rPr lang="ko-KR" altLang="en-US" sz="1400" dirty="0">
                <a:solidFill>
                  <a:prstClr val="black"/>
                </a:solidFill>
              </a:rPr>
              <a:t> 내장 함수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BLAS(Basic Linear Algebra Subprogram) </a:t>
            </a:r>
            <a:r>
              <a:rPr lang="ko-KR" altLang="en-US" sz="1100" dirty="0">
                <a:solidFill>
                  <a:prstClr val="black"/>
                </a:solidFill>
              </a:rPr>
              <a:t>구현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8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5219655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/>
                </a:solidFill>
              </a:rPr>
              <a:t>1)</a:t>
            </a:r>
            <a:r>
              <a:rPr lang="ko-KR" altLang="en-US" sz="3200" spc="-300">
                <a:solidFill>
                  <a:prstClr val="black"/>
                </a:solidFill>
              </a:rPr>
              <a:t>  </a:t>
            </a:r>
            <a:r>
              <a:rPr lang="en-US" altLang="ko-KR" sz="3200" spc="-300">
                <a:solidFill>
                  <a:prstClr val="black"/>
                </a:solidFill>
              </a:rPr>
              <a:t>AI</a:t>
            </a:r>
            <a:r>
              <a:rPr lang="ko-KR" altLang="en-US" sz="3200" spc="-300">
                <a:solidFill>
                  <a:prstClr val="black"/>
                </a:solidFill>
              </a:rPr>
              <a:t> 를 언급할 때 사용하는 용어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10490" y="50565"/>
            <a:ext cx="366202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endParaRPr lang="en-US" altLang="ko-KR" sz="110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33882" y="1390736"/>
            <a:ext cx="6299796" cy="1091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26306" y="3080583"/>
            <a:ext cx="6316046" cy="11427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34600" y="4778636"/>
            <a:ext cx="6316046" cy="10910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618004" y="1389368"/>
            <a:ext cx="1677499" cy="11082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18005" y="3079216"/>
            <a:ext cx="1677497" cy="1160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3879" y="4778636"/>
            <a:ext cx="1661247" cy="10910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25955" y="1752368"/>
            <a:ext cx="1556429" cy="370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solidFill>
                  <a:prstClr val="white"/>
                </a:solidFill>
              </a:rPr>
              <a:t>인공지능</a:t>
            </a:r>
            <a:r>
              <a:rPr lang="en-US" altLang="ko-KR" sz="1900">
                <a:solidFill>
                  <a:prstClr val="white"/>
                </a:solidFill>
              </a:rPr>
              <a:t>(AI)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04062" y="1446933"/>
            <a:ext cx="4609184" cy="97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“</a:t>
            </a:r>
            <a:r>
              <a:rPr lang="ko-KR" altLang="en-US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컴퓨터가 </a:t>
            </a:r>
            <a:r>
              <a:rPr lang="en-US" altLang="ko-KR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‘</a:t>
            </a:r>
            <a:r>
              <a:rPr lang="ko-KR" altLang="en-US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생각</a:t>
            </a:r>
            <a:r>
              <a:rPr lang="en-US" altLang="ko-KR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’</a:t>
            </a:r>
            <a:r>
              <a:rPr lang="ko-KR" altLang="en-US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을 할 수 있는가</a:t>
            </a:r>
            <a:r>
              <a:rPr lang="en-US" altLang="ko-KR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?”</a:t>
            </a:r>
          </a:p>
          <a:p>
            <a:pPr algn="just">
              <a:defRPr/>
            </a:pPr>
            <a:endParaRPr lang="en-US" altLang="ko-KR" sz="500" spc="-15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defRPr/>
            </a:pPr>
            <a:r>
              <a:rPr lang="en-US" altLang="ko-KR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지능적인 작업 자동화의 연구</a:t>
            </a:r>
          </a:p>
          <a:p>
            <a:pPr algn="just">
              <a:defRPr/>
            </a:pPr>
            <a:endParaRPr lang="ko-KR" altLang="en-US" sz="500" spc="-15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defRPr/>
            </a:pPr>
            <a:r>
              <a:rPr lang="en-US" altLang="ko-KR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머신러닝과 딥러닝을 포괄</a:t>
            </a:r>
            <a:r>
              <a:rPr lang="en-US" altLang="ko-KR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종합적 분야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04060" y="3167137"/>
            <a:ext cx="450076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데이터가 학습하고 경험을 통해 개선하도록 훈련</a:t>
            </a:r>
          </a:p>
          <a:p>
            <a:pPr algn="just">
              <a:defRPr/>
            </a:pPr>
            <a:endParaRPr lang="ko-KR" altLang="en-US" sz="5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defRPr/>
            </a:pP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샘플들의 통계적 구조를 찾아 실행 규칙 생성</a:t>
            </a:r>
          </a:p>
          <a:p>
            <a:pPr algn="just">
              <a:defRPr/>
            </a:pPr>
            <a:endParaRPr lang="ko-KR" altLang="en-US" sz="5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defRPr/>
            </a:pPr>
            <a:r>
              <a:rPr lang="en-US" altLang="ko-KR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수리 통계와는 달리 대량의 복잡한 데이터 다룸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51685" y="4978167"/>
            <a:ext cx="4316661" cy="650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머신 러닝의 한 분야 </a:t>
            </a:r>
          </a:p>
          <a:p>
            <a:pPr algn="just">
              <a:defRPr/>
            </a:pPr>
            <a:endParaRPr lang="ko-KR" altLang="en-US" sz="500" spc="-15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defRPr/>
            </a:pPr>
            <a:r>
              <a:rPr lang="en-US" altLang="ko-KR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6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데이터의 심층적 이해를 위한 계층화 학습</a:t>
            </a:r>
          </a:p>
        </p:txBody>
      </p:sp>
      <p:sp>
        <p:nvSpPr>
          <p:cNvPr id="48" name="타원 7"/>
          <p:cNvSpPr/>
          <p:nvPr/>
        </p:nvSpPr>
        <p:spPr>
          <a:xfrm>
            <a:off x="325564" y="1505630"/>
            <a:ext cx="5101499" cy="4244249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11"/>
          <p:cNvSpPr/>
          <p:nvPr/>
        </p:nvSpPr>
        <p:spPr>
          <a:xfrm>
            <a:off x="818869" y="2302923"/>
            <a:ext cx="4179590" cy="3184509"/>
          </a:xfrm>
          <a:prstGeom prst="ellipse">
            <a:avLst/>
          </a:prstGeom>
          <a:ln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12"/>
          <p:cNvSpPr/>
          <p:nvPr/>
        </p:nvSpPr>
        <p:spPr>
          <a:xfrm>
            <a:off x="1382928" y="2948714"/>
            <a:ext cx="2981111" cy="236358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TextBox 13"/>
          <p:cNvSpPr txBox="1"/>
          <p:nvPr/>
        </p:nvSpPr>
        <p:spPr>
          <a:xfrm>
            <a:off x="2360294" y="3040648"/>
            <a:ext cx="1030550" cy="39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prstClr val="white"/>
                </a:solidFill>
              </a:rPr>
              <a:t>딥러닝</a:t>
            </a:r>
          </a:p>
        </p:txBody>
      </p:sp>
      <p:sp>
        <p:nvSpPr>
          <p:cNvPr id="52" name="TextBox 13"/>
          <p:cNvSpPr txBox="1"/>
          <p:nvPr/>
        </p:nvSpPr>
        <p:spPr>
          <a:xfrm>
            <a:off x="2106957" y="1589319"/>
            <a:ext cx="1809317" cy="389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prstClr val="white"/>
                </a:solidFill>
              </a:rPr>
              <a:t>인공 지능</a:t>
            </a:r>
            <a:r>
              <a:rPr lang="en-US" altLang="ko-KR" sz="2000">
                <a:solidFill>
                  <a:prstClr val="white"/>
                </a:solidFill>
              </a:rPr>
              <a:t>(AI)</a:t>
            </a:r>
          </a:p>
        </p:txBody>
      </p:sp>
      <p:sp>
        <p:nvSpPr>
          <p:cNvPr id="53" name="TextBox 13"/>
          <p:cNvSpPr txBox="1"/>
          <p:nvPr/>
        </p:nvSpPr>
        <p:spPr>
          <a:xfrm>
            <a:off x="2211068" y="2344970"/>
            <a:ext cx="1378878" cy="3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prstClr val="white"/>
                </a:solidFill>
              </a:rPr>
              <a:t>머신 러닝</a:t>
            </a:r>
          </a:p>
        </p:txBody>
      </p:sp>
      <p:sp>
        <p:nvSpPr>
          <p:cNvPr id="54" name="TextBox 41"/>
          <p:cNvSpPr txBox="1"/>
          <p:nvPr/>
        </p:nvSpPr>
        <p:spPr>
          <a:xfrm>
            <a:off x="5748179" y="3473988"/>
            <a:ext cx="1442671" cy="37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solidFill>
                  <a:prstClr val="white"/>
                </a:solidFill>
              </a:rPr>
              <a:t>머신 러닝</a:t>
            </a:r>
          </a:p>
        </p:txBody>
      </p:sp>
      <p:sp>
        <p:nvSpPr>
          <p:cNvPr id="55" name="TextBox 41"/>
          <p:cNvSpPr txBox="1"/>
          <p:nvPr/>
        </p:nvSpPr>
        <p:spPr>
          <a:xfrm>
            <a:off x="5783105" y="5128055"/>
            <a:ext cx="1442671" cy="376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solidFill>
                  <a:prstClr val="white"/>
                </a:solidFill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39715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304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2.3.2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브로드캐스팅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</a:t>
            </a:r>
            <a:r>
              <a:rPr lang="en-US" altLang="ko-KR" sz="1100" dirty="0">
                <a:solidFill>
                  <a:prstClr val="white"/>
                </a:solidFill>
              </a:rPr>
              <a:t>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9217" y="1167642"/>
            <a:ext cx="7689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naïve_add</a:t>
            </a:r>
            <a:r>
              <a:rPr lang="en-US" altLang="ko-KR" sz="2000" dirty="0">
                <a:solidFill>
                  <a:prstClr val="black"/>
                </a:solidFill>
              </a:rPr>
              <a:t> -&gt; </a:t>
            </a:r>
            <a:r>
              <a:rPr lang="ko-KR" altLang="en-US" sz="2000" u="sng" dirty="0">
                <a:solidFill>
                  <a:prstClr val="black"/>
                </a:solidFill>
              </a:rPr>
              <a:t>동일한 크기의 </a:t>
            </a:r>
            <a:r>
              <a:rPr lang="en-US" altLang="ko-KR" sz="2000" u="sng" dirty="0">
                <a:solidFill>
                  <a:prstClr val="black"/>
                </a:solidFill>
              </a:rPr>
              <a:t>2D </a:t>
            </a:r>
            <a:r>
              <a:rPr lang="ko-KR" altLang="en-US" sz="2000" u="sng" dirty="0" err="1">
                <a:solidFill>
                  <a:prstClr val="black"/>
                </a:solidFill>
              </a:rPr>
              <a:t>텐서</a:t>
            </a:r>
            <a:r>
              <a:rPr lang="ko-KR" altLang="en-US" sz="2000" dirty="0" err="1">
                <a:solidFill>
                  <a:prstClr val="black"/>
                </a:solidFill>
              </a:rPr>
              <a:t>만</a:t>
            </a:r>
            <a:r>
              <a:rPr lang="ko-KR" altLang="en-US" sz="2000" dirty="0">
                <a:solidFill>
                  <a:prstClr val="black"/>
                </a:solidFill>
              </a:rPr>
              <a:t> 지원</a:t>
            </a:r>
            <a:r>
              <a:rPr lang="en-US" altLang="ko-KR" sz="2000" dirty="0">
                <a:solidFill>
                  <a:prstClr val="black"/>
                </a:solidFill>
              </a:rPr>
              <a:t>…</a:t>
            </a:r>
          </a:p>
          <a:p>
            <a:endParaRPr lang="en-US" altLang="ko-KR" sz="2000" dirty="0">
              <a:solidFill>
                <a:prstClr val="black"/>
              </a:solidFill>
            </a:endParaRPr>
          </a:p>
          <a:p>
            <a:r>
              <a:rPr lang="ko-KR" altLang="en-US" sz="2000" dirty="0">
                <a:solidFill>
                  <a:prstClr val="black"/>
                </a:solidFill>
              </a:rPr>
              <a:t>크기가 다른 두 </a:t>
            </a:r>
            <a:r>
              <a:rPr lang="ko-KR" altLang="en-US" sz="2000" dirty="0" err="1">
                <a:solidFill>
                  <a:prstClr val="black"/>
                </a:solidFill>
              </a:rPr>
              <a:t>텐서를</a:t>
            </a:r>
            <a:r>
              <a:rPr lang="ko-KR" altLang="en-US" sz="2000" dirty="0">
                <a:solidFill>
                  <a:prstClr val="black"/>
                </a:solidFill>
              </a:rPr>
              <a:t> 더해야 한다면</a:t>
            </a:r>
            <a:r>
              <a:rPr lang="en-US" altLang="ko-KR" sz="2000" dirty="0">
                <a:solidFill>
                  <a:prstClr val="black"/>
                </a:solidFill>
              </a:rPr>
              <a:t>? </a:t>
            </a:r>
            <a:r>
              <a:rPr lang="en-US" altLang="ko-KR" i="1" dirty="0">
                <a:solidFill>
                  <a:prstClr val="black"/>
                </a:solidFill>
              </a:rPr>
              <a:t>(2D </a:t>
            </a:r>
            <a:r>
              <a:rPr lang="ko-KR" altLang="en-US" i="1" dirty="0" err="1">
                <a:solidFill>
                  <a:prstClr val="black"/>
                </a:solidFill>
              </a:rPr>
              <a:t>텐서</a:t>
            </a:r>
            <a:r>
              <a:rPr lang="ko-KR" altLang="en-US" i="1" dirty="0">
                <a:solidFill>
                  <a:prstClr val="black"/>
                </a:solidFill>
              </a:rPr>
              <a:t> </a:t>
            </a:r>
            <a:r>
              <a:rPr lang="en-US" altLang="ko-KR" i="1" dirty="0">
                <a:solidFill>
                  <a:prstClr val="black"/>
                </a:solidFill>
              </a:rPr>
              <a:t>+ </a:t>
            </a:r>
            <a:r>
              <a:rPr lang="ko-KR" altLang="en-US" i="1" dirty="0">
                <a:solidFill>
                  <a:prstClr val="black"/>
                </a:solidFill>
              </a:rPr>
              <a:t>벡터 </a:t>
            </a:r>
            <a:r>
              <a:rPr lang="en-US" altLang="ko-KR" i="1" dirty="0">
                <a:solidFill>
                  <a:prstClr val="black"/>
                </a:solidFill>
              </a:rPr>
              <a:t>….)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8670" y="2969567"/>
            <a:ext cx="1041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</a:rPr>
              <a:t>작은 </a:t>
            </a:r>
            <a:r>
              <a:rPr lang="ko-KR" altLang="en-US" sz="2400" dirty="0" err="1">
                <a:solidFill>
                  <a:prstClr val="black"/>
                </a:solidFill>
              </a:rPr>
              <a:t>텐서가</a:t>
            </a:r>
            <a:r>
              <a:rPr lang="ko-KR" altLang="en-US" sz="2400" dirty="0">
                <a:solidFill>
                  <a:prstClr val="black"/>
                </a:solidFill>
              </a:rPr>
              <a:t> 큰 </a:t>
            </a:r>
            <a:r>
              <a:rPr lang="ko-KR" altLang="en-US" sz="2400" dirty="0" err="1">
                <a:solidFill>
                  <a:prstClr val="black"/>
                </a:solidFill>
              </a:rPr>
              <a:t>텐서의</a:t>
            </a:r>
            <a:r>
              <a:rPr lang="ko-KR" altLang="en-US" sz="2400" dirty="0">
                <a:solidFill>
                  <a:prstClr val="black"/>
                </a:solidFill>
              </a:rPr>
              <a:t> 크기에 맞추어 </a:t>
            </a:r>
            <a:r>
              <a:rPr lang="ko-KR" altLang="en-US" sz="2400" b="1" dirty="0" err="1">
                <a:solidFill>
                  <a:prstClr val="black"/>
                </a:solidFill>
              </a:rPr>
              <a:t>브로드캐스팅</a:t>
            </a:r>
            <a:r>
              <a:rPr lang="en-US" altLang="ko-KR" sz="2400" b="1" dirty="0">
                <a:solidFill>
                  <a:prstClr val="black"/>
                </a:solidFill>
              </a:rPr>
              <a:t>(broadcasting)</a:t>
            </a:r>
            <a:r>
              <a:rPr lang="ko-KR" altLang="en-US" sz="2400" dirty="0">
                <a:solidFill>
                  <a:prstClr val="black"/>
                </a:solidFill>
              </a:rPr>
              <a:t>이 된다</a:t>
            </a:r>
            <a:r>
              <a:rPr lang="en-US" altLang="ko-KR" sz="2400" dirty="0">
                <a:solidFill>
                  <a:prstClr val="black"/>
                </a:solidFill>
              </a:rPr>
              <a:t>.</a:t>
            </a:r>
            <a:endParaRPr lang="ko-KR" altLang="en-US" sz="2000" i="1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092985" y="3863547"/>
            <a:ext cx="8183827" cy="223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77286" y="4318054"/>
            <a:ext cx="78634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prstClr val="black"/>
                </a:solidFill>
              </a:rPr>
              <a:t>큰 </a:t>
            </a:r>
            <a:r>
              <a:rPr lang="ko-KR" altLang="en-US" sz="2000" dirty="0" err="1">
                <a:solidFill>
                  <a:prstClr val="black"/>
                </a:solidFill>
              </a:rPr>
              <a:t>텐서의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</a:rPr>
              <a:t>ndim</a:t>
            </a:r>
            <a:r>
              <a:rPr lang="ko-KR" altLang="en-US" sz="2000" dirty="0">
                <a:solidFill>
                  <a:prstClr val="black"/>
                </a:solidFill>
              </a:rPr>
              <a:t>에 맞도록 작은 </a:t>
            </a:r>
            <a:r>
              <a:rPr lang="ko-KR" altLang="en-US" sz="2000" dirty="0" err="1">
                <a:solidFill>
                  <a:prstClr val="black"/>
                </a:solidFill>
              </a:rPr>
              <a:t>텐서에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 err="1">
                <a:solidFill>
                  <a:prstClr val="black"/>
                </a:solidFill>
              </a:rPr>
              <a:t>브로드캐스팅</a:t>
            </a:r>
            <a:r>
              <a:rPr lang="ko-KR" altLang="en-US" dirty="0">
                <a:solidFill>
                  <a:prstClr val="black"/>
                </a:solidFill>
              </a:rPr>
              <a:t> 축이라고 부르는</a:t>
            </a:r>
            <a:r>
              <a:rPr lang="en-US" altLang="ko-KR" dirty="0">
                <a:solidFill>
                  <a:prstClr val="black"/>
                </a:solidFill>
              </a:rPr>
              <a:t>) </a:t>
            </a:r>
            <a:r>
              <a:rPr lang="ko-KR" altLang="en-US" sz="2000" dirty="0">
                <a:solidFill>
                  <a:prstClr val="black"/>
                </a:solidFill>
              </a:rPr>
              <a:t>축이 추가된다</a:t>
            </a:r>
            <a:r>
              <a:rPr lang="en-US" altLang="ko-KR" sz="2000" dirty="0">
                <a:solidFill>
                  <a:prstClr val="black"/>
                </a:solidFill>
              </a:rPr>
              <a:t>.</a:t>
            </a:r>
          </a:p>
          <a:p>
            <a:pPr marL="457200" indent="-457200">
              <a:buFontTx/>
              <a:buAutoNum type="arabicPeriod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prstClr val="black"/>
                </a:solidFill>
              </a:rPr>
              <a:t>작은 </a:t>
            </a:r>
            <a:r>
              <a:rPr lang="ko-KR" altLang="en-US" sz="2000" dirty="0" err="1">
                <a:solidFill>
                  <a:prstClr val="black"/>
                </a:solidFill>
              </a:rPr>
              <a:t>텐서가</a:t>
            </a:r>
            <a:r>
              <a:rPr lang="ko-KR" altLang="en-US" sz="2000" dirty="0">
                <a:solidFill>
                  <a:prstClr val="black"/>
                </a:solidFill>
              </a:rPr>
              <a:t> 새 축을 따라서 큰 </a:t>
            </a:r>
            <a:r>
              <a:rPr lang="ko-KR" altLang="en-US" sz="2000" dirty="0" err="1">
                <a:solidFill>
                  <a:prstClr val="black"/>
                </a:solidFill>
              </a:rPr>
              <a:t>텐서의</a:t>
            </a:r>
            <a:r>
              <a:rPr lang="ko-KR" altLang="en-US" sz="2000" dirty="0">
                <a:solidFill>
                  <a:prstClr val="black"/>
                </a:solidFill>
              </a:rPr>
              <a:t> 크기에 맞도록 반복된다</a:t>
            </a:r>
            <a:r>
              <a:rPr lang="en-US" altLang="ko-KR" sz="2000" dirty="0">
                <a:solidFill>
                  <a:prstClr val="black"/>
                </a:solidFill>
              </a:rPr>
              <a:t>.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6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2.3.2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브로드캐스팅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-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예시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</a:t>
            </a:r>
            <a:r>
              <a:rPr lang="en-US" altLang="ko-KR" sz="1100" dirty="0">
                <a:solidFill>
                  <a:prstClr val="white"/>
                </a:solidFill>
              </a:rPr>
              <a:t>2-1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06162" y="1399064"/>
            <a:ext cx="2446638" cy="1318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0919" y="1596599"/>
            <a:ext cx="2117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x</a:t>
            </a:r>
            <a:r>
              <a:rPr lang="ko-KR" altLang="en-US" dirty="0">
                <a:solidFill>
                  <a:prstClr val="black"/>
                </a:solidFill>
              </a:rPr>
              <a:t>의 크기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en-US" altLang="ko-KR" b="1" dirty="0">
                <a:solidFill>
                  <a:prstClr val="black"/>
                </a:solidFill>
              </a:rPr>
              <a:t>(32, 10)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y</a:t>
            </a:r>
            <a:r>
              <a:rPr lang="ko-KR" altLang="en-US" dirty="0">
                <a:solidFill>
                  <a:prstClr val="black"/>
                </a:solidFill>
              </a:rPr>
              <a:t>의 크기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en-US" altLang="ko-KR" b="1" dirty="0">
                <a:solidFill>
                  <a:prstClr val="black"/>
                </a:solidFill>
              </a:rPr>
              <a:t>(10, )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1088" y="1399064"/>
            <a:ext cx="2446638" cy="1318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5845" y="1596599"/>
            <a:ext cx="2117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x</a:t>
            </a:r>
            <a:r>
              <a:rPr lang="ko-KR" altLang="en-US" dirty="0">
                <a:solidFill>
                  <a:prstClr val="black"/>
                </a:solidFill>
              </a:rPr>
              <a:t>의 크기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en-US" altLang="ko-KR" b="1" dirty="0">
                <a:solidFill>
                  <a:prstClr val="black"/>
                </a:solidFill>
              </a:rPr>
              <a:t>(32, 10)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y</a:t>
            </a:r>
            <a:r>
              <a:rPr lang="ko-KR" altLang="en-US" dirty="0">
                <a:solidFill>
                  <a:prstClr val="black"/>
                </a:solidFill>
              </a:rPr>
              <a:t>의 크기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en-US" altLang="ko-KR" b="1" dirty="0">
                <a:solidFill>
                  <a:prstClr val="black"/>
                </a:solidFill>
              </a:rPr>
              <a:t>(1, 10)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76014" y="1399064"/>
            <a:ext cx="2446638" cy="1318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40771" y="1596599"/>
            <a:ext cx="2117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x</a:t>
            </a:r>
            <a:r>
              <a:rPr lang="ko-KR" altLang="en-US" dirty="0">
                <a:solidFill>
                  <a:prstClr val="black"/>
                </a:solidFill>
              </a:rPr>
              <a:t>의 크기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en-US" altLang="ko-KR" b="1" dirty="0">
                <a:solidFill>
                  <a:prstClr val="black"/>
                </a:solidFill>
              </a:rPr>
              <a:t>(32, 10)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y</a:t>
            </a:r>
            <a:r>
              <a:rPr lang="ko-KR" altLang="en-US" dirty="0">
                <a:solidFill>
                  <a:prstClr val="black"/>
                </a:solidFill>
              </a:rPr>
              <a:t>의 크기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en-US" altLang="ko-KR" b="1" dirty="0">
                <a:solidFill>
                  <a:prstClr val="black"/>
                </a:solidFill>
              </a:rPr>
              <a:t>(32, 10)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716439" y="1899686"/>
            <a:ext cx="708454" cy="349244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7602643" y="1883642"/>
            <a:ext cx="708454" cy="349244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85779" y="2992394"/>
            <a:ext cx="2066523" cy="873212"/>
          </a:xfrm>
          <a:prstGeom prst="wedgeRoundRectCallout">
            <a:avLst>
              <a:gd name="adj1" fmla="val 31018"/>
              <a:gd name="adj2" fmla="val -69715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</a:rPr>
              <a:t>y</a:t>
            </a:r>
            <a:r>
              <a:rPr lang="ko-KR" altLang="en-US" sz="1600" dirty="0">
                <a:solidFill>
                  <a:prstClr val="black"/>
                </a:solidFill>
              </a:rPr>
              <a:t>에 비어 있는 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첫 번째 축을 추가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468774" y="3042498"/>
            <a:ext cx="2556675" cy="773004"/>
          </a:xfrm>
          <a:prstGeom prst="wedgeRoundRectCallout">
            <a:avLst>
              <a:gd name="adj1" fmla="val 21674"/>
              <a:gd name="adj2" fmla="val -78240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</a:rPr>
              <a:t>Y</a:t>
            </a:r>
            <a:r>
              <a:rPr lang="ko-KR" altLang="en-US" sz="1600" dirty="0">
                <a:solidFill>
                  <a:prstClr val="black"/>
                </a:solidFill>
              </a:rPr>
              <a:t>를 이 축에 </a:t>
            </a:r>
            <a:r>
              <a:rPr lang="en-US" altLang="ko-KR" sz="1600" dirty="0">
                <a:solidFill>
                  <a:prstClr val="black"/>
                </a:solidFill>
              </a:rPr>
              <a:t>32</a:t>
            </a:r>
            <a:r>
              <a:rPr lang="ko-KR" altLang="en-US" sz="1600" dirty="0">
                <a:solidFill>
                  <a:prstClr val="black"/>
                </a:solidFill>
              </a:rPr>
              <a:t>번 반복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y[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, :] == y for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 in range(0, 32)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9610" y="4199561"/>
            <a:ext cx="4870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반복된 연산은 가상적이며 이 과정은 메모리 수준이 아니라 알고리즘 수준에서 일어나지만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dirty="0">
                <a:solidFill>
                  <a:prstClr val="black"/>
                </a:solidFill>
              </a:rPr>
              <a:t>새로운 축을 따라 벡터가 </a:t>
            </a:r>
            <a:r>
              <a:rPr lang="en-US" altLang="ko-KR" sz="1400" dirty="0">
                <a:solidFill>
                  <a:prstClr val="black"/>
                </a:solidFill>
              </a:rPr>
              <a:t>32</a:t>
            </a:r>
            <a:r>
              <a:rPr lang="ko-KR" altLang="en-US" sz="1400" dirty="0">
                <a:solidFill>
                  <a:prstClr val="black"/>
                </a:solidFill>
              </a:rPr>
              <a:t>번 반복된다고 생각하는 것이 이해하기 쉽다</a:t>
            </a:r>
            <a:r>
              <a:rPr lang="en-US" altLang="ko-KR" sz="1400" dirty="0">
                <a:solidFill>
                  <a:prstClr val="black"/>
                </a:solidFill>
              </a:rPr>
              <a:t>!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35627" y="4057233"/>
            <a:ext cx="4242486" cy="271024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4259" y="4140536"/>
            <a:ext cx="37252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def naive_add_matrix_and_vector(x, y): </a:t>
            </a:r>
            <a:endParaRPr lang="en-US" altLang="ko-KR" sz="16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 </a:t>
            </a:r>
            <a:r>
              <a:rPr lang="ko-KR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assert len(x.shape) == 2</a:t>
            </a:r>
            <a:endParaRPr lang="en-US" altLang="ko-KR" sz="16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 </a:t>
            </a:r>
            <a:r>
              <a:rPr lang="ko-KR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assert len(y.shape) == 1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 </a:t>
            </a:r>
            <a:r>
              <a:rPr lang="ko-KR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assert x.shape[1] == y.shape[0] </a:t>
            </a:r>
            <a:endParaRPr lang="en-US" altLang="ko-KR" sz="16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 </a:t>
            </a:r>
            <a:r>
              <a:rPr lang="ko-KR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x = x.copy()</a:t>
            </a:r>
            <a:endParaRPr lang="en-US" altLang="ko-KR" sz="16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 </a:t>
            </a:r>
            <a:r>
              <a:rPr lang="ko-KR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for i in range(x.shape[0]): </a:t>
            </a:r>
            <a:endParaRPr lang="en-US" altLang="ko-KR" sz="16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     </a:t>
            </a:r>
            <a:r>
              <a:rPr lang="ko-KR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for j in range(x.shape[1]): </a:t>
            </a:r>
            <a:endParaRPr lang="en-US" altLang="ko-KR" sz="16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         </a:t>
            </a:r>
            <a:r>
              <a:rPr lang="ko-KR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x[i, j] += y[j] </a:t>
            </a:r>
            <a:endParaRPr lang="en-US" altLang="ko-KR" sz="1600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    </a:t>
            </a:r>
            <a:r>
              <a:rPr lang="ko-KR" altLang="ko-KR" sz="1600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return x</a:t>
            </a:r>
            <a:r>
              <a:rPr lang="ko-KR" altLang="ko-KR" sz="1600" dirty="0">
                <a:solidFill>
                  <a:prstClr val="black"/>
                </a:solidFill>
              </a:rPr>
              <a:t> </a:t>
            </a:r>
            <a:endParaRPr lang="ko-KR" altLang="ko-KR" sz="16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3539" y="5681658"/>
            <a:ext cx="4940787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(a, b, </a:t>
            </a:r>
            <a:r>
              <a:rPr lang="en-US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…</a:t>
            </a:r>
            <a:r>
              <a:rPr lang="ko-KR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n, n + 1, </a:t>
            </a:r>
            <a:r>
              <a:rPr lang="en-US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…</a:t>
            </a:r>
            <a:r>
              <a:rPr lang="ko-KR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m)</a:t>
            </a:r>
            <a:r>
              <a:rPr lang="ko-KR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크기의 </a:t>
            </a:r>
            <a:r>
              <a:rPr lang="ko-KR" altLang="ko-KR" sz="1400" dirty="0" err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텐서와</a:t>
            </a:r>
            <a:r>
              <a:rPr lang="ko-KR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(n, n + 1</a:t>
            </a:r>
            <a:r>
              <a:rPr lang="ko-KR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 … </a:t>
            </a:r>
            <a:r>
              <a:rPr lang="ko-KR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m</a:t>
            </a:r>
            <a:r>
              <a:rPr lang="ko-KR" altLang="ko-KR" sz="1100" dirty="0">
                <a:solidFill>
                  <a:srgbClr val="444444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크기의 </a:t>
            </a:r>
            <a:r>
              <a:rPr lang="ko-KR" altLang="ko-KR" sz="1400" dirty="0" err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텐서</a:t>
            </a:r>
            <a:r>
              <a:rPr lang="ko-KR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사이에 </a:t>
            </a:r>
            <a:r>
              <a:rPr lang="ko-KR" altLang="ko-KR" sz="1400" b="1" dirty="0" err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브로드캐스팅</a:t>
            </a:r>
            <a:r>
              <a:rPr lang="ko-KR" altLang="ko-KR" sz="1400" dirty="0" err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ko-KR" altLang="ko-KR" sz="1400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b="1" dirty="0" err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원소별</a:t>
            </a:r>
            <a:r>
              <a:rPr lang="ko-KR" altLang="ko-KR" sz="1400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</a:t>
            </a:r>
            <a:r>
              <a:rPr lang="ko-KR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r>
              <a:rPr lang="en-US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r>
              <a:rPr lang="en-US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solidFill>
                <a:srgbClr val="44444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 </a:t>
            </a:r>
            <a:r>
              <a:rPr lang="ko-KR" altLang="ko-KR" sz="1400" dirty="0" err="1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브로드캐스팅은</a:t>
            </a:r>
            <a:r>
              <a:rPr lang="ko-KR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a부터 n – 1까지의 축에 자동으로 </a:t>
            </a:r>
            <a:r>
              <a:rPr lang="ko-KR" altLang="en-US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일어난다</a:t>
            </a:r>
            <a:r>
              <a:rPr lang="en-US" altLang="ko-KR" sz="14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2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3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658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2.3.2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브로드캐스팅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– 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예시</a:t>
            </a: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</a:t>
            </a:r>
            <a:r>
              <a:rPr lang="en-US" altLang="ko-KR" sz="1100" dirty="0">
                <a:solidFill>
                  <a:prstClr val="white"/>
                </a:solidFill>
              </a:rPr>
              <a:t>2-2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56327" y="2377079"/>
            <a:ext cx="5127695" cy="21038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63148" y="2517029"/>
            <a:ext cx="4114052" cy="170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import numpy as np </a:t>
            </a:r>
            <a:endParaRPr lang="en-US" altLang="ko-KR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x </a:t>
            </a:r>
            <a:r>
              <a:rPr lang="ko-KR" altLang="ko-KR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= np.random.random((64, 3, 32, 10)) </a:t>
            </a:r>
            <a:endParaRPr lang="en-US" altLang="ko-KR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y </a:t>
            </a:r>
            <a:r>
              <a:rPr lang="ko-KR" altLang="ko-KR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= np.random.random((32, 10)) </a:t>
            </a:r>
            <a:endParaRPr lang="en-US" altLang="ko-KR" dirty="0">
              <a:solidFill>
                <a:srgbClr val="666666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z </a:t>
            </a:r>
            <a:r>
              <a:rPr lang="ko-KR" altLang="ko-KR" dirty="0">
                <a:solidFill>
                  <a:srgbClr val="666666"/>
                </a:solidFill>
                <a:latin typeface="Arial Unicode MS" panose="020B0604020202020204" pitchFamily="50" charset="-127"/>
                <a:ea typeface="Menlo"/>
              </a:rPr>
              <a:t>= np.maximum(x, y)</a:t>
            </a:r>
            <a:r>
              <a:rPr lang="ko-KR" altLang="ko-KR" sz="1400" dirty="0">
                <a:solidFill>
                  <a:prstClr val="black"/>
                </a:solidFill>
              </a:rPr>
              <a:t> </a:t>
            </a:r>
            <a:endParaRPr lang="ko-KR" altLang="ko-KR" sz="4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4050" y="1319039"/>
            <a:ext cx="9018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</a:rPr>
              <a:t>크기가 다른 두 </a:t>
            </a:r>
            <a:r>
              <a:rPr lang="ko-KR" altLang="en-US" sz="2000" dirty="0" err="1">
                <a:solidFill>
                  <a:prstClr val="black"/>
                </a:solidFill>
              </a:rPr>
              <a:t>텐서에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</a:rPr>
              <a:t>브로드캐스팅으로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ko-KR" altLang="en-US" sz="2000" b="1" dirty="0" err="1">
                <a:solidFill>
                  <a:prstClr val="black"/>
                </a:solidFill>
              </a:rPr>
              <a:t>원소별</a:t>
            </a:r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en-US" altLang="ko-KR" sz="2000" b="1" dirty="0">
                <a:solidFill>
                  <a:prstClr val="black"/>
                </a:solidFill>
              </a:rPr>
              <a:t>maximum </a:t>
            </a:r>
            <a:r>
              <a:rPr lang="ko-KR" altLang="en-US" sz="2000" b="1" dirty="0">
                <a:solidFill>
                  <a:prstClr val="black"/>
                </a:solidFill>
              </a:rPr>
              <a:t>연산</a:t>
            </a:r>
            <a:r>
              <a:rPr lang="ko-KR" altLang="en-US" sz="2000" dirty="0">
                <a:solidFill>
                  <a:prstClr val="black"/>
                </a:solidFill>
              </a:rPr>
              <a:t> 적용하는 예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66906" y="4771015"/>
            <a:ext cx="901879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</a:rPr>
              <a:t>x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: (64, 3, 32, 10) </a:t>
            </a:r>
            <a:r>
              <a:rPr lang="ko-KR" altLang="en-US" dirty="0">
                <a:solidFill>
                  <a:prstClr val="black"/>
                </a:solidFill>
              </a:rPr>
              <a:t>크기의 랜덤 </a:t>
            </a:r>
            <a:r>
              <a:rPr lang="ko-KR" altLang="en-US" dirty="0" err="1">
                <a:solidFill>
                  <a:prstClr val="black"/>
                </a:solidFill>
              </a:rPr>
              <a:t>텐서</a:t>
            </a:r>
            <a:endParaRPr lang="en-US" altLang="ko-KR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</a:rPr>
              <a:t>y</a:t>
            </a:r>
            <a:r>
              <a:rPr lang="en-US" altLang="ko-KR" dirty="0">
                <a:solidFill>
                  <a:prstClr val="black"/>
                </a:solidFill>
              </a:rPr>
              <a:t> : (32, 10) </a:t>
            </a:r>
            <a:r>
              <a:rPr lang="ko-KR" altLang="en-US" dirty="0">
                <a:solidFill>
                  <a:prstClr val="black"/>
                </a:solidFill>
              </a:rPr>
              <a:t>크기의 랜덤 </a:t>
            </a:r>
            <a:r>
              <a:rPr lang="ko-KR" altLang="en-US" dirty="0" err="1">
                <a:solidFill>
                  <a:prstClr val="black"/>
                </a:solidFill>
              </a:rPr>
              <a:t>텐서</a:t>
            </a:r>
            <a:endParaRPr lang="en-US" altLang="ko-KR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</a:rPr>
              <a:t>z</a:t>
            </a:r>
            <a:r>
              <a:rPr lang="en-US" altLang="ko-KR" dirty="0">
                <a:solidFill>
                  <a:prstClr val="black"/>
                </a:solidFill>
              </a:rPr>
              <a:t> : </a:t>
            </a:r>
            <a:r>
              <a:rPr lang="ko-KR" altLang="en-US" dirty="0">
                <a:solidFill>
                  <a:prstClr val="black"/>
                </a:solidFill>
              </a:rPr>
              <a:t>출력 크기</a:t>
            </a:r>
            <a:r>
              <a:rPr lang="ko-KR" altLang="en-US" dirty="0">
                <a:solidFill>
                  <a:prstClr val="black"/>
                </a:solidFill>
              </a:rPr>
              <a:t>는</a:t>
            </a:r>
            <a:r>
              <a:rPr lang="en-US" altLang="ko-KR" dirty="0">
                <a:solidFill>
                  <a:prstClr val="black"/>
                </a:solidFill>
              </a:rPr>
              <a:t> x(64</a:t>
            </a:r>
            <a:r>
              <a:rPr lang="en-US" altLang="ko-KR" dirty="0">
                <a:solidFill>
                  <a:prstClr val="black"/>
                </a:solidFill>
              </a:rPr>
              <a:t>, 3, 32, </a:t>
            </a:r>
            <a:r>
              <a:rPr lang="en-US" altLang="ko-KR" dirty="0">
                <a:solidFill>
                  <a:prstClr val="black"/>
                </a:solidFill>
              </a:rPr>
              <a:t>10)</a:t>
            </a:r>
            <a:r>
              <a:rPr lang="ko-KR" altLang="en-US" dirty="0">
                <a:solidFill>
                  <a:prstClr val="black"/>
                </a:solidFill>
              </a:rPr>
              <a:t>와 동일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1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6549081" y="3245709"/>
            <a:ext cx="4267200" cy="3105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65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2.3.3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텐서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점곱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3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1228" y="1237966"/>
            <a:ext cx="10622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prstClr val="black"/>
                </a:solidFill>
              </a:rPr>
              <a:t>텐서</a:t>
            </a:r>
            <a:r>
              <a:rPr lang="ko-KR" altLang="en-US" sz="2000" b="1" dirty="0">
                <a:solidFill>
                  <a:prstClr val="black"/>
                </a:solidFill>
              </a:rPr>
              <a:t> 곱셈</a:t>
            </a:r>
            <a:r>
              <a:rPr lang="en-US" altLang="ko-KR" sz="2000" b="1" dirty="0">
                <a:solidFill>
                  <a:prstClr val="black"/>
                </a:solidFill>
              </a:rPr>
              <a:t>(tensor product)</a:t>
            </a:r>
            <a:r>
              <a:rPr lang="ko-KR" altLang="en-US" sz="2000" dirty="0">
                <a:solidFill>
                  <a:prstClr val="black"/>
                </a:solidFill>
              </a:rPr>
              <a:t>이라고도 불리는 </a:t>
            </a:r>
            <a:r>
              <a:rPr lang="ko-KR" altLang="en-US" sz="2000" b="1" dirty="0" err="1">
                <a:solidFill>
                  <a:prstClr val="black"/>
                </a:solidFill>
              </a:rPr>
              <a:t>점곱</a:t>
            </a:r>
            <a:r>
              <a:rPr lang="ko-KR" altLang="en-US" sz="2000" b="1" dirty="0">
                <a:solidFill>
                  <a:prstClr val="black"/>
                </a:solidFill>
              </a:rPr>
              <a:t> 연산</a:t>
            </a:r>
            <a:r>
              <a:rPr lang="en-US" altLang="ko-KR" sz="2000" b="1" dirty="0">
                <a:solidFill>
                  <a:prstClr val="black"/>
                </a:solidFill>
              </a:rPr>
              <a:t>(dot operation)</a:t>
            </a:r>
            <a:r>
              <a:rPr lang="ko-KR" altLang="en-US" sz="2000" dirty="0">
                <a:solidFill>
                  <a:prstClr val="black"/>
                </a:solidFill>
              </a:rPr>
              <a:t>은 가장 널리 사용되고 유용한 </a:t>
            </a:r>
            <a:r>
              <a:rPr lang="ko-KR" altLang="en-US" sz="2000" dirty="0" err="1">
                <a:solidFill>
                  <a:prstClr val="black"/>
                </a:solidFill>
              </a:rPr>
              <a:t>텐서</a:t>
            </a:r>
            <a:r>
              <a:rPr lang="ko-KR" altLang="en-US" sz="2000" dirty="0">
                <a:solidFill>
                  <a:prstClr val="black"/>
                </a:solidFill>
              </a:rPr>
              <a:t> 연산이다</a:t>
            </a:r>
            <a:r>
              <a:rPr lang="en-US" altLang="ko-KR" sz="2000" dirty="0">
                <a:solidFill>
                  <a:prstClr val="black"/>
                </a:solidFill>
              </a:rPr>
              <a:t>.</a:t>
            </a:r>
          </a:p>
          <a:p>
            <a:endParaRPr lang="en-US" altLang="ko-KR" sz="2000" dirty="0">
              <a:solidFill>
                <a:prstClr val="black"/>
              </a:solidFill>
            </a:endParaRPr>
          </a:p>
          <a:p>
            <a:r>
              <a:rPr lang="ko-KR" altLang="en-US" sz="2000" dirty="0" err="1">
                <a:solidFill>
                  <a:prstClr val="black"/>
                </a:solidFill>
              </a:rPr>
              <a:t>원소별</a:t>
            </a:r>
            <a:r>
              <a:rPr lang="ko-KR" altLang="en-US" sz="2000" dirty="0">
                <a:solidFill>
                  <a:prstClr val="black"/>
                </a:solidFill>
              </a:rPr>
              <a:t> 연산과 반대로 입력 </a:t>
            </a:r>
            <a:r>
              <a:rPr lang="ko-KR" altLang="en-US" sz="2000" dirty="0" err="1">
                <a:solidFill>
                  <a:prstClr val="black"/>
                </a:solidFill>
              </a:rPr>
              <a:t>텐서의</a:t>
            </a:r>
            <a:r>
              <a:rPr lang="ko-KR" altLang="en-US" sz="2000" dirty="0">
                <a:solidFill>
                  <a:prstClr val="black"/>
                </a:solidFill>
              </a:rPr>
              <a:t> 원소들을 </a:t>
            </a:r>
            <a:r>
              <a:rPr lang="ko-KR" altLang="en-US" sz="2000" b="1" dirty="0">
                <a:solidFill>
                  <a:prstClr val="black"/>
                </a:solidFill>
              </a:rPr>
              <a:t>결합</a:t>
            </a:r>
            <a:r>
              <a:rPr lang="ko-KR" altLang="en-US" sz="2000" dirty="0">
                <a:solidFill>
                  <a:prstClr val="black"/>
                </a:solidFill>
              </a:rPr>
              <a:t>시킨다</a:t>
            </a:r>
            <a:r>
              <a:rPr lang="en-US" altLang="ko-KR" sz="2000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574A165-14F5-4358-92CC-B02A7A1E2671}"/>
              </a:ext>
            </a:extLst>
          </p:cNvPr>
          <p:cNvSpPr/>
          <p:nvPr/>
        </p:nvSpPr>
        <p:spPr>
          <a:xfrm>
            <a:off x="1332043" y="2853078"/>
            <a:ext cx="2342034" cy="8045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2983" y="2962951"/>
            <a:ext cx="218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Menlo"/>
              </a:rPr>
              <a:t>import </a:t>
            </a:r>
            <a:r>
              <a:rPr lang="en-US" altLang="ko-KR" sz="1600" dirty="0" err="1">
                <a:solidFill>
                  <a:prstClr val="black"/>
                </a:solidFill>
                <a:latin typeface="Menlo"/>
              </a:rPr>
              <a:t>numpy</a:t>
            </a:r>
            <a:r>
              <a:rPr lang="en-US" altLang="ko-KR" sz="1600" dirty="0">
                <a:solidFill>
                  <a:prstClr val="black"/>
                </a:solidFill>
                <a:latin typeface="Menlo"/>
              </a:rPr>
              <a:t> as np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Menlo"/>
              </a:rPr>
              <a:t>z = np.dot(x, y)</a:t>
            </a:r>
            <a:endParaRPr lang="ko-KR" altLang="en-US" sz="1600" dirty="0">
              <a:solidFill>
                <a:prstClr val="black"/>
              </a:solidFill>
              <a:latin typeface="Menl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5613" y="5119814"/>
            <a:ext cx="3817103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2</a:t>
            </a:r>
            <a:r>
              <a:rPr lang="ko-KR" altLang="en-US" b="1" dirty="0">
                <a:solidFill>
                  <a:prstClr val="black"/>
                </a:solidFill>
              </a:rPr>
              <a:t>개의 벡터 </a:t>
            </a:r>
            <a:r>
              <a:rPr lang="en-US" altLang="ko-KR" b="1" dirty="0">
                <a:solidFill>
                  <a:prstClr val="black"/>
                </a:solidFill>
              </a:rPr>
              <a:t>x</a:t>
            </a:r>
            <a:r>
              <a:rPr lang="ko-KR" altLang="en-US" b="1" dirty="0">
                <a:solidFill>
                  <a:prstClr val="black"/>
                </a:solidFill>
              </a:rPr>
              <a:t>와 </a:t>
            </a:r>
            <a:r>
              <a:rPr lang="en-US" altLang="ko-KR" b="1" dirty="0">
                <a:solidFill>
                  <a:prstClr val="black"/>
                </a:solidFill>
              </a:rPr>
              <a:t>y</a:t>
            </a:r>
            <a:r>
              <a:rPr lang="ko-KR" altLang="en-US" b="1" dirty="0">
                <a:solidFill>
                  <a:prstClr val="black"/>
                </a:solidFill>
              </a:rPr>
              <a:t>의 </a:t>
            </a:r>
            <a:r>
              <a:rPr lang="ko-KR" altLang="en-US" b="1" dirty="0" err="1">
                <a:solidFill>
                  <a:prstClr val="black"/>
                </a:solidFill>
              </a:rPr>
              <a:t>점곱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두 벡터의 </a:t>
            </a:r>
            <a:r>
              <a:rPr lang="ko-KR" altLang="en-US" dirty="0" err="1">
                <a:solidFill>
                  <a:prstClr val="black"/>
                </a:solidFill>
              </a:rPr>
              <a:t>점곱은</a:t>
            </a:r>
            <a:r>
              <a:rPr lang="ko-KR" altLang="en-US" dirty="0">
                <a:solidFill>
                  <a:prstClr val="black"/>
                </a:solidFill>
              </a:rPr>
              <a:t> 스칼라가 되므로 </a:t>
            </a:r>
            <a:r>
              <a:rPr lang="ko-KR" altLang="en-US" u="sng" dirty="0">
                <a:solidFill>
                  <a:prstClr val="black"/>
                </a:solidFill>
              </a:rPr>
              <a:t>원소 개수가 같은 벡터끼리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점곱이</a:t>
            </a:r>
            <a:r>
              <a:rPr lang="ko-KR" altLang="en-US" dirty="0">
                <a:solidFill>
                  <a:prstClr val="black"/>
                </a:solidFill>
              </a:rPr>
              <a:t> 가능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3308" y="3505879"/>
            <a:ext cx="35587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def 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naive_vector_dot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(x, y):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</a:t>
            </a:r>
            <a:endParaRPr lang="en-US" altLang="ko-KR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assert 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len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(x.shape) == 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1 </a:t>
            </a:r>
            <a:endParaRPr lang="en-US" altLang="ko-KR" sz="1600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assert 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len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(y.shape) == 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1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</a:t>
            </a:r>
            <a:endParaRPr lang="en-US" altLang="ko-KR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assert 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x.shape[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0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] == y.shape[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0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] </a:t>
            </a:r>
            <a:endParaRPr lang="en-US" altLang="ko-KR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z 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= 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0</a:t>
            </a:r>
            <a:endParaRPr lang="en-US" altLang="ko-KR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for 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i in range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(x.shape[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0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]): </a:t>
            </a:r>
            <a:endParaRPr lang="en-US" altLang="ko-KR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   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z 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+= x[i] * y[i] </a:t>
            </a:r>
            <a:endParaRPr lang="en-US" altLang="ko-KR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</a:t>
            </a:r>
            <a:r>
              <a:rPr lang="ko-KR" altLang="ko-KR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return </a:t>
            </a:r>
            <a:r>
              <a:rPr lang="ko-KR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z</a:t>
            </a:r>
            <a:r>
              <a:rPr lang="ko-KR" altLang="ko-KR" sz="1400" dirty="0">
                <a:solidFill>
                  <a:prstClr val="black"/>
                </a:solidFill>
              </a:rPr>
              <a:t> </a:t>
            </a:r>
            <a:endParaRPr lang="ko-KR" altLang="ko-KR" sz="4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66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6365628" y="3960198"/>
            <a:ext cx="5194401" cy="2214592"/>
          </a:xfrm>
          <a:prstGeom prst="roundRect">
            <a:avLst/>
          </a:prstGeom>
          <a:ln w="57150"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54110" y="1777504"/>
            <a:ext cx="4267200" cy="310566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65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2.3.3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텐서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점곱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</a:t>
            </a:r>
            <a:r>
              <a:rPr lang="en-US" altLang="ko-KR" sz="1100" dirty="0">
                <a:solidFill>
                  <a:prstClr val="white"/>
                </a:solidFill>
              </a:rPr>
              <a:t>3-1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3139" y="1205573"/>
            <a:ext cx="3909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행렬 </a:t>
            </a:r>
            <a:r>
              <a:rPr lang="en-US" altLang="ko-KR" sz="2000" b="1" dirty="0">
                <a:solidFill>
                  <a:prstClr val="black"/>
                </a:solidFill>
              </a:rPr>
              <a:t>x</a:t>
            </a:r>
            <a:r>
              <a:rPr lang="ko-KR" altLang="en-US" sz="2000" b="1" dirty="0">
                <a:solidFill>
                  <a:prstClr val="black"/>
                </a:solidFill>
              </a:rPr>
              <a:t>와 벡터 </a:t>
            </a:r>
            <a:r>
              <a:rPr lang="en-US" altLang="ko-KR" sz="2000" b="1" dirty="0">
                <a:solidFill>
                  <a:prstClr val="black"/>
                </a:solidFill>
              </a:rPr>
              <a:t>y </a:t>
            </a:r>
            <a:r>
              <a:rPr lang="ko-KR" altLang="en-US" sz="2000" b="1" dirty="0">
                <a:solidFill>
                  <a:prstClr val="black"/>
                </a:solidFill>
              </a:rPr>
              <a:t>사이에서의 </a:t>
            </a:r>
            <a:r>
              <a:rPr lang="ko-KR" altLang="en-US" sz="2000" b="1" dirty="0" err="1">
                <a:solidFill>
                  <a:prstClr val="black"/>
                </a:solidFill>
              </a:rPr>
              <a:t>점곱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4920" y="5206035"/>
            <a:ext cx="4946110" cy="1077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</a:rPr>
              <a:t>x : </a:t>
            </a:r>
            <a:r>
              <a:rPr lang="ko-KR" altLang="en-US" sz="1600" dirty="0" err="1">
                <a:solidFill>
                  <a:prstClr val="black"/>
                </a:solidFill>
              </a:rPr>
              <a:t>넘파이</a:t>
            </a:r>
            <a:r>
              <a:rPr lang="ko-KR" altLang="en-US" sz="1600" dirty="0">
                <a:solidFill>
                  <a:prstClr val="black"/>
                </a:solidFill>
              </a:rPr>
              <a:t> 행렬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y : </a:t>
            </a:r>
            <a:r>
              <a:rPr lang="ko-KR" altLang="en-US" sz="1600" dirty="0" err="1">
                <a:solidFill>
                  <a:prstClr val="black"/>
                </a:solidFill>
              </a:rPr>
              <a:t>넘파이</a:t>
            </a:r>
            <a:r>
              <a:rPr lang="ko-KR" altLang="en-US" sz="1600" dirty="0">
                <a:solidFill>
                  <a:prstClr val="black"/>
                </a:solidFill>
              </a:rPr>
              <a:t> 벡터</a:t>
            </a:r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b="1" dirty="0">
                <a:solidFill>
                  <a:prstClr val="black"/>
                </a:solidFill>
              </a:rPr>
              <a:t>x</a:t>
            </a:r>
            <a:r>
              <a:rPr lang="ko-KR" altLang="en-US" sz="1600" b="1" dirty="0">
                <a:solidFill>
                  <a:prstClr val="black"/>
                </a:solidFill>
              </a:rPr>
              <a:t>의 두 번째 차원</a:t>
            </a:r>
            <a:r>
              <a:rPr lang="ko-KR" altLang="en-US" sz="1600" dirty="0">
                <a:solidFill>
                  <a:prstClr val="black"/>
                </a:solidFill>
              </a:rPr>
              <a:t>이 </a:t>
            </a:r>
            <a:r>
              <a:rPr lang="en-US" altLang="ko-KR" sz="1600" b="1" dirty="0">
                <a:solidFill>
                  <a:prstClr val="black"/>
                </a:solidFill>
              </a:rPr>
              <a:t>y</a:t>
            </a:r>
            <a:r>
              <a:rPr lang="ko-KR" altLang="en-US" sz="1600" b="1" dirty="0">
                <a:solidFill>
                  <a:prstClr val="black"/>
                </a:solidFill>
              </a:rPr>
              <a:t>의 첫 번째 차원</a:t>
            </a:r>
            <a:r>
              <a:rPr lang="ko-KR" altLang="en-US" sz="1600" dirty="0">
                <a:solidFill>
                  <a:prstClr val="black"/>
                </a:solidFill>
              </a:rPr>
              <a:t>과 같아야 한다</a:t>
            </a:r>
            <a:r>
              <a:rPr lang="en-US" altLang="ko-KR" sz="1600" dirty="0">
                <a:solidFill>
                  <a:prstClr val="black"/>
                </a:solidFill>
              </a:rPr>
              <a:t>!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5583" y="1929952"/>
            <a:ext cx="33242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import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numpy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as np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def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naive_matrix_vector_dot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(x, y):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assert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len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x.shape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) == 2 </a:t>
            </a:r>
            <a:endParaRPr lang="en-US" altLang="ko-KR" sz="1600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assert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len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y.shape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) == 1 </a:t>
            </a:r>
            <a:endParaRPr lang="en-US" altLang="ko-KR" sz="1600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assert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x.shape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[1] ==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y.shape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[0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]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z =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np.zeros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x.shape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[0]) </a:t>
            </a:r>
            <a:endParaRPr lang="en-US" altLang="ko-KR" sz="1600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for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i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in range(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x.shape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[0]):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    for j in range(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x.shape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[1]):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        z[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i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] += x[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i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, j] * y[j]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return z</a:t>
            </a:r>
            <a:endParaRPr lang="ko-KR" altLang="ko-KR" sz="4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49518" y="1777504"/>
            <a:ext cx="3608881" cy="1471031"/>
          </a:xfrm>
          <a:prstGeom prst="wedgeRoundRectCallout">
            <a:avLst>
              <a:gd name="adj1" fmla="val -102669"/>
              <a:gd name="adj2" fmla="val 9117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0144" y="1979821"/>
            <a:ext cx="3460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 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=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np.zeros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x.shape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[0])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for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in range(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x.shape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[0]):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    z[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] =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naive_vector_dot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(x[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:], y)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return z</a:t>
            </a:r>
            <a:endParaRPr lang="ko-KR" altLang="en-US" sz="1600" dirty="0">
              <a:solidFill>
                <a:prstClr val="black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5" name="등호 14"/>
          <p:cNvSpPr/>
          <p:nvPr/>
        </p:nvSpPr>
        <p:spPr>
          <a:xfrm>
            <a:off x="5568870" y="2534642"/>
            <a:ext cx="433087" cy="262582"/>
          </a:xfrm>
          <a:prstGeom prst="mathEqual">
            <a:avLst>
              <a:gd name="adj1" fmla="val 29844"/>
              <a:gd name="adj2" fmla="val 11759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20144" y="4190331"/>
            <a:ext cx="491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두 </a:t>
            </a:r>
            <a:r>
              <a:rPr lang="ko-KR" altLang="en-US" dirty="0" err="1">
                <a:solidFill>
                  <a:prstClr val="black"/>
                </a:solidFill>
              </a:rPr>
              <a:t>텐서</a:t>
            </a:r>
            <a:r>
              <a:rPr lang="ko-KR" altLang="en-US" dirty="0">
                <a:solidFill>
                  <a:prstClr val="black"/>
                </a:solidFill>
              </a:rPr>
              <a:t> 중 하나라도 </a:t>
            </a:r>
            <a:r>
              <a:rPr lang="en-US" altLang="ko-KR" dirty="0" err="1">
                <a:solidFill>
                  <a:prstClr val="black"/>
                </a:solidFill>
              </a:rPr>
              <a:t>ndim</a:t>
            </a:r>
            <a:r>
              <a:rPr lang="ko-KR" altLang="en-US" dirty="0">
                <a:solidFill>
                  <a:prstClr val="black"/>
                </a:solidFill>
              </a:rPr>
              <a:t>이 </a:t>
            </a:r>
            <a:r>
              <a:rPr lang="en-US" altLang="ko-KR" dirty="0">
                <a:solidFill>
                  <a:prstClr val="black"/>
                </a:solidFill>
              </a:rPr>
              <a:t>1</a:t>
            </a:r>
            <a:r>
              <a:rPr lang="ko-KR" altLang="en-US" dirty="0">
                <a:solidFill>
                  <a:prstClr val="black"/>
                </a:solidFill>
              </a:rPr>
              <a:t>보다 크면 </a:t>
            </a:r>
            <a:r>
              <a:rPr lang="en-US" altLang="ko-KR" b="1" dirty="0">
                <a:solidFill>
                  <a:prstClr val="black"/>
                </a:solidFill>
              </a:rPr>
              <a:t>dot </a:t>
            </a:r>
            <a:r>
              <a:rPr lang="ko-KR" altLang="en-US" b="1" dirty="0">
                <a:solidFill>
                  <a:prstClr val="black"/>
                </a:solidFill>
              </a:rPr>
              <a:t>연산에</a:t>
            </a:r>
            <a:r>
              <a:rPr lang="en-US" altLang="ko-KR" b="1" dirty="0">
                <a:solidFill>
                  <a:prstClr val="black"/>
                </a:solidFill>
              </a:rPr>
              <a:t> </a:t>
            </a:r>
            <a:r>
              <a:rPr lang="ko-KR" altLang="en-US" b="1" dirty="0">
                <a:solidFill>
                  <a:prstClr val="black"/>
                </a:solidFill>
              </a:rPr>
              <a:t>교환 법칙이 성립되지 않는다</a:t>
            </a:r>
            <a:r>
              <a:rPr lang="en-US" altLang="ko-KR" b="1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u="sng" dirty="0">
                <a:solidFill>
                  <a:prstClr val="black"/>
                </a:solidFill>
              </a:rPr>
              <a:t>벡터</a:t>
            </a:r>
            <a:r>
              <a:rPr lang="en-US" altLang="ko-KR" u="sng" dirty="0">
                <a:solidFill>
                  <a:prstClr val="black"/>
                </a:solidFill>
              </a:rPr>
              <a:t>-</a:t>
            </a:r>
            <a:r>
              <a:rPr lang="ko-KR" altLang="en-US" u="sng" dirty="0">
                <a:solidFill>
                  <a:prstClr val="black"/>
                </a:solidFill>
              </a:rPr>
              <a:t>벡터</a:t>
            </a:r>
            <a:r>
              <a:rPr lang="en-US" altLang="ko-KR" u="sng" dirty="0">
                <a:solidFill>
                  <a:prstClr val="black"/>
                </a:solidFill>
              </a:rPr>
              <a:t>(O)</a:t>
            </a:r>
            <a:r>
              <a:rPr lang="en-US" altLang="ko-KR" dirty="0">
                <a:solidFill>
                  <a:prstClr val="black"/>
                </a:solidFill>
              </a:rPr>
              <a:t>  /  </a:t>
            </a:r>
            <a:r>
              <a:rPr lang="ko-KR" altLang="en-US" u="sng" dirty="0">
                <a:solidFill>
                  <a:prstClr val="black"/>
                </a:solidFill>
              </a:rPr>
              <a:t>행렬</a:t>
            </a:r>
            <a:r>
              <a:rPr lang="en-US" altLang="ko-KR" u="sng" dirty="0">
                <a:solidFill>
                  <a:prstClr val="black"/>
                </a:solidFill>
              </a:rPr>
              <a:t>-</a:t>
            </a:r>
            <a:r>
              <a:rPr lang="ko-KR" altLang="en-US" u="sng" dirty="0">
                <a:solidFill>
                  <a:prstClr val="black"/>
                </a:solidFill>
              </a:rPr>
              <a:t>벡터</a:t>
            </a:r>
            <a:r>
              <a:rPr lang="en-US" altLang="ko-KR" u="sng" dirty="0">
                <a:solidFill>
                  <a:prstClr val="black"/>
                </a:solidFill>
              </a:rPr>
              <a:t>(X)</a:t>
            </a:r>
            <a:r>
              <a:rPr lang="en-US" altLang="ko-KR" dirty="0">
                <a:solidFill>
                  <a:prstClr val="black"/>
                </a:solidFill>
              </a:rPr>
              <a:t>  </a:t>
            </a:r>
            <a:r>
              <a:rPr lang="ko-KR" altLang="en-US" u="sng" dirty="0">
                <a:solidFill>
                  <a:prstClr val="black"/>
                </a:solidFill>
              </a:rPr>
              <a:t>행렬</a:t>
            </a:r>
            <a:r>
              <a:rPr lang="en-US" altLang="ko-KR" u="sng" dirty="0">
                <a:solidFill>
                  <a:prstClr val="black"/>
                </a:solidFill>
              </a:rPr>
              <a:t>-</a:t>
            </a:r>
            <a:r>
              <a:rPr lang="ko-KR" altLang="en-US" u="sng" dirty="0">
                <a:solidFill>
                  <a:prstClr val="black"/>
                </a:solidFill>
              </a:rPr>
              <a:t>행렬</a:t>
            </a:r>
            <a:r>
              <a:rPr lang="en-US" altLang="ko-KR" u="sng" dirty="0">
                <a:solidFill>
                  <a:prstClr val="black"/>
                </a:solidFill>
              </a:rPr>
              <a:t>(X)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b="1" dirty="0">
                <a:solidFill>
                  <a:prstClr val="black"/>
                </a:solidFill>
              </a:rPr>
              <a:t>dot(x, y) </a:t>
            </a:r>
            <a:r>
              <a:rPr lang="ko-KR" altLang="en-US" b="1" dirty="0">
                <a:solidFill>
                  <a:prstClr val="black"/>
                </a:solidFill>
              </a:rPr>
              <a:t>≠</a:t>
            </a:r>
            <a:r>
              <a:rPr lang="en-US" altLang="ko-KR" b="1" dirty="0">
                <a:solidFill>
                  <a:prstClr val="black"/>
                </a:solidFill>
              </a:rPr>
              <a:t> dot(y, x)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9" name="덧셈 기호 18"/>
          <p:cNvSpPr/>
          <p:nvPr/>
        </p:nvSpPr>
        <p:spPr>
          <a:xfrm>
            <a:off x="6288638" y="3848762"/>
            <a:ext cx="463011" cy="453005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43351" y="2534642"/>
            <a:ext cx="2833817" cy="262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3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65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2.3.3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텐서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점곱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</a:t>
            </a:r>
            <a:r>
              <a:rPr lang="en-US" altLang="ko-KR" sz="1100" dirty="0">
                <a:solidFill>
                  <a:prstClr val="white"/>
                </a:solidFill>
              </a:rPr>
              <a:t>3-2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3139" y="1205573"/>
            <a:ext cx="3909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prstClr val="black"/>
                </a:solidFill>
              </a:rPr>
              <a:t>두 행렬 간의 </a:t>
            </a:r>
            <a:r>
              <a:rPr lang="ko-KR" altLang="en-US" sz="2000" b="1" dirty="0" err="1">
                <a:solidFill>
                  <a:prstClr val="black"/>
                </a:solidFill>
              </a:rPr>
              <a:t>점곱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0492" y="1850096"/>
            <a:ext cx="5172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prstClr val="black"/>
                </a:solidFill>
              </a:rPr>
              <a:t>x.shape</a:t>
            </a:r>
            <a:r>
              <a:rPr lang="en-US" altLang="ko-KR" b="1" dirty="0">
                <a:solidFill>
                  <a:prstClr val="black"/>
                </a:solidFill>
              </a:rPr>
              <a:t>[1] == </a:t>
            </a:r>
            <a:r>
              <a:rPr lang="en-US" altLang="ko-KR" b="1" dirty="0" err="1">
                <a:solidFill>
                  <a:prstClr val="black"/>
                </a:solidFill>
              </a:rPr>
              <a:t>y.shape</a:t>
            </a:r>
            <a:r>
              <a:rPr lang="en-US" altLang="ko-KR" b="1" dirty="0">
                <a:solidFill>
                  <a:prstClr val="black"/>
                </a:solidFill>
              </a:rPr>
              <a:t>[0]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일 때 성립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x</a:t>
            </a:r>
            <a:r>
              <a:rPr lang="ko-KR" altLang="en-US" dirty="0">
                <a:solidFill>
                  <a:prstClr val="black"/>
                </a:solidFill>
              </a:rPr>
              <a:t>의 행과 </a:t>
            </a:r>
            <a:r>
              <a:rPr lang="en-US" altLang="ko-KR" dirty="0">
                <a:solidFill>
                  <a:prstClr val="black"/>
                </a:solidFill>
              </a:rPr>
              <a:t>y</a:t>
            </a:r>
            <a:r>
              <a:rPr lang="ko-KR" altLang="en-US" dirty="0">
                <a:solidFill>
                  <a:prstClr val="black"/>
                </a:solidFill>
              </a:rPr>
              <a:t>의 열 사이 벡터 </a:t>
            </a:r>
            <a:r>
              <a:rPr lang="ko-KR" altLang="en-US" dirty="0" err="1">
                <a:solidFill>
                  <a:prstClr val="black"/>
                </a:solidFill>
              </a:rPr>
              <a:t>점곱으로</a:t>
            </a:r>
            <a:r>
              <a:rPr lang="ko-KR" altLang="en-US" dirty="0">
                <a:solidFill>
                  <a:prstClr val="black"/>
                </a:solidFill>
              </a:rPr>
              <a:t> 인해 </a:t>
            </a:r>
            <a:r>
              <a:rPr lang="en-US" altLang="ko-KR" b="1" dirty="0">
                <a:solidFill>
                  <a:prstClr val="black"/>
                </a:solidFill>
              </a:rPr>
              <a:t>(</a:t>
            </a:r>
            <a:r>
              <a:rPr lang="en-US" altLang="ko-KR" b="1" dirty="0" err="1">
                <a:solidFill>
                  <a:prstClr val="black"/>
                </a:solidFill>
              </a:rPr>
              <a:t>x.shape</a:t>
            </a:r>
            <a:r>
              <a:rPr lang="en-US" altLang="ko-KR" b="1" dirty="0">
                <a:solidFill>
                  <a:prstClr val="black"/>
                </a:solidFill>
              </a:rPr>
              <a:t>[0], </a:t>
            </a:r>
            <a:r>
              <a:rPr lang="en-US" altLang="ko-KR" b="1" dirty="0" err="1">
                <a:solidFill>
                  <a:prstClr val="black"/>
                </a:solidFill>
              </a:rPr>
              <a:t>y.shape</a:t>
            </a:r>
            <a:r>
              <a:rPr lang="en-US" altLang="ko-KR" b="1" dirty="0">
                <a:solidFill>
                  <a:prstClr val="black"/>
                </a:solidFill>
              </a:rPr>
              <a:t>[1]) </a:t>
            </a:r>
            <a:r>
              <a:rPr lang="ko-KR" altLang="en-US" dirty="0">
                <a:solidFill>
                  <a:prstClr val="black"/>
                </a:solidFill>
              </a:rPr>
              <a:t>크기의 행렬이 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9399" y="3294838"/>
            <a:ext cx="5505501" cy="330369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1654" y="3423191"/>
            <a:ext cx="47209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def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naive_matrix_dot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(x, y):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assert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len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x.shape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) == 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2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assert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len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y.shape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) == 2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assert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x.shape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[1] ==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y.shape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[0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]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z =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np.zeros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x.shape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[0],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y.shape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[1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]))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for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i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in range(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x.shape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[0]): 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    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for j in range(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y.shape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[1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]):</a:t>
            </a:r>
            <a:endParaRPr lang="en-US" altLang="ko-KR" sz="1600" dirty="0">
              <a:solidFill>
                <a:prstClr val="black"/>
              </a:solidFill>
              <a:latin typeface="Arial Unicode MS" panose="020B0604020202020204" pitchFamily="50" charset="-127"/>
              <a:ea typeface="Menl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       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row_x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= x[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i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, :]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       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column_y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= y[:, j]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        z[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i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, j] =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naive_vector_dot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row_x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column_y</a:t>
            </a: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Arial Unicode MS" panose="020B0604020202020204" pitchFamily="50" charset="-127"/>
                <a:ea typeface="Menlo"/>
              </a:rPr>
              <a:t>    return z</a:t>
            </a:r>
            <a:endParaRPr lang="ko-KR" altLang="ko-KR" sz="4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75719" y="4217773"/>
            <a:ext cx="2883243" cy="247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1676" y="491467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x</a:t>
            </a:r>
            <a:r>
              <a:rPr lang="ko-KR" altLang="en-US" sz="1200" dirty="0">
                <a:solidFill>
                  <a:srgbClr val="FF0000"/>
                </a:solidFill>
              </a:rPr>
              <a:t>행 반복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71675" y="515730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y</a:t>
            </a:r>
            <a:r>
              <a:rPr lang="ko-KR" altLang="en-US" sz="1200" dirty="0">
                <a:solidFill>
                  <a:srgbClr val="FF0000"/>
                </a:solidFill>
              </a:rPr>
              <a:t>열 반복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7171" name="Picture 3" descr="07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47208" y="1300401"/>
            <a:ext cx="4448175" cy="37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856020" y="5208598"/>
            <a:ext cx="2306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</a:rPr>
              <a:t>x</a:t>
            </a:r>
            <a:r>
              <a:rPr lang="ko-KR" altLang="en-US" sz="1400" b="1" dirty="0">
                <a:solidFill>
                  <a:prstClr val="black"/>
                </a:solidFill>
              </a:rPr>
              <a:t>의 너비 </a:t>
            </a:r>
            <a:r>
              <a:rPr lang="en-US" altLang="ko-KR" sz="1400" b="1" dirty="0">
                <a:solidFill>
                  <a:prstClr val="black"/>
                </a:solidFill>
              </a:rPr>
              <a:t>= y</a:t>
            </a:r>
            <a:r>
              <a:rPr lang="ko-KR" altLang="en-US" sz="1400" b="1" dirty="0">
                <a:solidFill>
                  <a:prstClr val="black"/>
                </a:solidFill>
              </a:rPr>
              <a:t>의 높이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23" y="5671803"/>
            <a:ext cx="3171680" cy="7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499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2.3.4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텐서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크기 변환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4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5431" y="1178855"/>
            <a:ext cx="498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prstClr val="black"/>
                </a:solidFill>
              </a:rPr>
              <a:t>텐서</a:t>
            </a:r>
            <a:r>
              <a:rPr lang="ko-KR" altLang="en-US" sz="2400" b="1" dirty="0">
                <a:solidFill>
                  <a:prstClr val="black"/>
                </a:solidFill>
              </a:rPr>
              <a:t> 크기 변환</a:t>
            </a:r>
            <a:r>
              <a:rPr lang="en-US" altLang="ko-KR" sz="2400" dirty="0">
                <a:solidFill>
                  <a:prstClr val="black"/>
                </a:solidFill>
              </a:rPr>
              <a:t>(tensor reshaping)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2609" y="1719540"/>
            <a:ext cx="42143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solidFill>
                  <a:prstClr val="black"/>
                </a:solidFill>
              </a:rPr>
              <a:t>특정 크기에 맞게 열과 행을 재배열</a:t>
            </a:r>
            <a:endParaRPr lang="en-US" altLang="ko-KR" sz="2000" u="sng" dirty="0">
              <a:solidFill>
                <a:prstClr val="black"/>
              </a:solidFill>
            </a:endParaRPr>
          </a:p>
          <a:p>
            <a:endParaRPr lang="en-US" altLang="ko-KR" sz="8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ko-KR" altLang="en-US" sz="1600" dirty="0">
                <a:solidFill>
                  <a:prstClr val="black"/>
                </a:solidFill>
              </a:rPr>
              <a:t>원래 </a:t>
            </a:r>
            <a:r>
              <a:rPr lang="ko-KR" altLang="en-US" sz="1600" dirty="0" err="1">
                <a:solidFill>
                  <a:prstClr val="black"/>
                </a:solidFill>
              </a:rPr>
              <a:t>텐서와</a:t>
            </a:r>
            <a:r>
              <a:rPr lang="ko-KR" altLang="en-US" sz="1600" dirty="0">
                <a:solidFill>
                  <a:prstClr val="black"/>
                </a:solidFill>
              </a:rPr>
              <a:t> 원소 개수는 동일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835431" y="2645612"/>
            <a:ext cx="5384136" cy="455128"/>
          </a:xfrm>
          <a:prstGeom prst="roundRect">
            <a:avLst>
              <a:gd name="adj" fmla="val 325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5431" y="2703899"/>
            <a:ext cx="6170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prstClr val="white"/>
                </a:solidFill>
              </a:rPr>
              <a:t>train_images = train_images.reshape((60000, 28 * 28))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08634" y="1318054"/>
            <a:ext cx="3987016" cy="5116665"/>
          </a:xfrm>
          <a:prstGeom prst="roundRect">
            <a:avLst>
              <a:gd name="adj" fmla="val 1061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34538" y="1475729"/>
            <a:ext cx="31352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solidFill>
                  <a:prstClr val="white"/>
                </a:solidFill>
              </a:rPr>
              <a:t>&gt;&gt;&gt; x = np.array([[0., 1.],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                  [2., 3.],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                  [4., 5.]])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&gt;&gt;&gt; print(x.shape)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(3, 2)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&gt;&gt;&gt; x = x.reshape((6, 1))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&gt;&gt;&gt; x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array([[ 0.],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       [ 1.],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       [ 2.],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       [ 3.],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       [ 4.],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       [ 5.]])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&gt;&gt;&gt; x = x.reshape((2, 3))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&gt;&gt;&gt; x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array([[ 0., 1., 2.],</a:t>
            </a:r>
          </a:p>
          <a:p>
            <a:r>
              <a:rPr lang="fr-FR" altLang="ko-KR" dirty="0">
                <a:solidFill>
                  <a:prstClr val="white"/>
                </a:solidFill>
              </a:rPr>
              <a:t>       [ 3., 4., 5.]])</a:t>
            </a: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311978" y="3198353"/>
            <a:ext cx="21912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316096" y="5369023"/>
            <a:ext cx="21912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849630" y="4968931"/>
            <a:ext cx="3795971" cy="1482811"/>
          </a:xfrm>
          <a:prstGeom prst="roundRect">
            <a:avLst>
              <a:gd name="adj" fmla="val 1061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95532" y="5110173"/>
            <a:ext cx="3188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&gt;&gt;&gt; x = </a:t>
            </a:r>
            <a:r>
              <a:rPr lang="en-US" altLang="ko-KR" dirty="0" err="1">
                <a:solidFill>
                  <a:prstClr val="white"/>
                </a:solidFill>
              </a:rPr>
              <a:t>np.zeros</a:t>
            </a:r>
            <a:r>
              <a:rPr lang="en-US" altLang="ko-KR" dirty="0">
                <a:solidFill>
                  <a:prstClr val="white"/>
                </a:solidFill>
              </a:rPr>
              <a:t>((300, 20</a:t>
            </a:r>
            <a:r>
              <a:rPr lang="en-US" altLang="ko-KR" dirty="0">
                <a:solidFill>
                  <a:prstClr val="white"/>
                </a:solidFill>
              </a:rPr>
              <a:t>))</a:t>
            </a:r>
          </a:p>
          <a:p>
            <a:r>
              <a:rPr lang="en-US" altLang="ko-KR" dirty="0">
                <a:solidFill>
                  <a:prstClr val="white"/>
                </a:solidFill>
              </a:rPr>
              <a:t>&gt;&gt;&gt; </a:t>
            </a:r>
            <a:r>
              <a:rPr lang="en-US" altLang="ko-KR" dirty="0">
                <a:solidFill>
                  <a:prstClr val="white"/>
                </a:solidFill>
              </a:rPr>
              <a:t>x = </a:t>
            </a:r>
            <a:r>
              <a:rPr lang="en-US" altLang="ko-KR" dirty="0" err="1">
                <a:solidFill>
                  <a:prstClr val="white"/>
                </a:solidFill>
              </a:rPr>
              <a:t>np.transpose</a:t>
            </a:r>
            <a:r>
              <a:rPr lang="en-US" altLang="ko-KR" dirty="0">
                <a:solidFill>
                  <a:prstClr val="white"/>
                </a:solidFill>
              </a:rPr>
              <a:t>(x)</a:t>
            </a:r>
          </a:p>
          <a:p>
            <a:r>
              <a:rPr lang="en-US" altLang="ko-KR" dirty="0">
                <a:solidFill>
                  <a:prstClr val="white"/>
                </a:solidFill>
              </a:rPr>
              <a:t>&gt;&gt;&gt; print(</a:t>
            </a:r>
            <a:r>
              <a:rPr lang="en-US" altLang="ko-KR" dirty="0" err="1">
                <a:solidFill>
                  <a:prstClr val="white"/>
                </a:solidFill>
              </a:rPr>
              <a:t>x.shape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</a:p>
          <a:p>
            <a:r>
              <a:rPr lang="en-US" altLang="ko-KR" dirty="0">
                <a:solidFill>
                  <a:prstClr val="white"/>
                </a:solidFill>
              </a:rPr>
              <a:t>(20, 300)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5431" y="3556060"/>
            <a:ext cx="49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</a:rPr>
              <a:t>전치</a:t>
            </a:r>
            <a:r>
              <a:rPr lang="en-US" altLang="ko-KR" sz="2000" dirty="0">
                <a:solidFill>
                  <a:prstClr val="black"/>
                </a:solidFill>
              </a:rPr>
              <a:t>(transposition)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96180" y="3985787"/>
            <a:ext cx="49887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solidFill>
                  <a:prstClr val="black"/>
                </a:solidFill>
              </a:rPr>
              <a:t>행과 열을 바꾸는 것</a:t>
            </a:r>
            <a:endParaRPr lang="en-US" altLang="ko-KR" sz="2000" u="sng" dirty="0">
              <a:solidFill>
                <a:prstClr val="black"/>
              </a:solidFill>
            </a:endParaRPr>
          </a:p>
          <a:p>
            <a:endParaRPr lang="en-US" altLang="ko-KR" sz="700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x</a:t>
            </a:r>
            <a:r>
              <a:rPr lang="en-US" altLang="ko-KR" dirty="0">
                <a:solidFill>
                  <a:prstClr val="black"/>
                </a:solidFill>
              </a:rPr>
              <a:t>[</a:t>
            </a:r>
            <a:r>
              <a:rPr lang="en-US" altLang="ko-KR" dirty="0" err="1">
                <a:solidFill>
                  <a:prstClr val="black"/>
                </a:solidFill>
              </a:rPr>
              <a:t>i</a:t>
            </a:r>
            <a:r>
              <a:rPr lang="en-US" altLang="ko-KR" dirty="0">
                <a:solidFill>
                  <a:prstClr val="black"/>
                </a:solidFill>
              </a:rPr>
              <a:t>, :]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  =&gt;   x[:, </a:t>
            </a:r>
            <a:r>
              <a:rPr lang="en-US" altLang="ko-KR" dirty="0" err="1">
                <a:solidFill>
                  <a:prstClr val="black"/>
                </a:solidFill>
              </a:rPr>
              <a:t>i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456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2.3.5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텐서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연산의 기하학적 해석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</a:t>
            </a:r>
            <a:r>
              <a:rPr lang="en-US" altLang="ko-KR" sz="1100" dirty="0">
                <a:solidFill>
                  <a:prstClr val="white"/>
                </a:solidFill>
              </a:rPr>
              <a:t>5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9015" y="1252995"/>
            <a:ext cx="110517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prstClr val="black"/>
                </a:solidFill>
              </a:rPr>
              <a:t>텐서</a:t>
            </a:r>
            <a:r>
              <a:rPr lang="ko-KR" altLang="en-US" sz="2000" dirty="0">
                <a:solidFill>
                  <a:prstClr val="black"/>
                </a:solidFill>
              </a:rPr>
              <a:t> 연산이 조작하는 </a:t>
            </a:r>
            <a:r>
              <a:rPr lang="ko-KR" altLang="en-US" sz="2000" dirty="0" err="1">
                <a:solidFill>
                  <a:prstClr val="black"/>
                </a:solidFill>
              </a:rPr>
              <a:t>텐서의</a:t>
            </a:r>
            <a:r>
              <a:rPr lang="ko-KR" altLang="en-US" sz="2000" dirty="0">
                <a:solidFill>
                  <a:prstClr val="black"/>
                </a:solidFill>
              </a:rPr>
              <a:t> 내용은 어떤 </a:t>
            </a:r>
            <a:r>
              <a:rPr lang="ko-KR" altLang="en-US" sz="2000" u="sng" dirty="0">
                <a:solidFill>
                  <a:prstClr val="black"/>
                </a:solidFill>
              </a:rPr>
              <a:t>기하학적 공간에 있는 좌표 포인트</a:t>
            </a:r>
            <a:r>
              <a:rPr lang="ko-KR" altLang="en-US" sz="2000" dirty="0">
                <a:solidFill>
                  <a:prstClr val="black"/>
                </a:solidFill>
              </a:rPr>
              <a:t>로 해석될 수 있음</a:t>
            </a:r>
            <a:endParaRPr lang="en-US" altLang="ko-KR" sz="2000" dirty="0">
              <a:solidFill>
                <a:prstClr val="black"/>
              </a:solidFill>
            </a:endParaRPr>
          </a:p>
          <a:p>
            <a:endParaRPr lang="en-US" altLang="ko-KR" sz="2000" dirty="0">
              <a:solidFill>
                <a:prstClr val="black"/>
              </a:solidFill>
            </a:endParaRPr>
          </a:p>
          <a:p>
            <a:r>
              <a:rPr lang="en-US" altLang="ko-KR" sz="2000" dirty="0">
                <a:solidFill>
                  <a:prstClr val="black"/>
                </a:solidFill>
              </a:rPr>
              <a:t>=&gt; </a:t>
            </a:r>
            <a:r>
              <a:rPr lang="ko-KR" altLang="en-US" sz="2000" b="1" dirty="0">
                <a:solidFill>
                  <a:prstClr val="black"/>
                </a:solidFill>
              </a:rPr>
              <a:t>모든 </a:t>
            </a:r>
            <a:r>
              <a:rPr lang="ko-KR" altLang="en-US" sz="2000" b="1" dirty="0" err="1">
                <a:solidFill>
                  <a:prstClr val="black"/>
                </a:solidFill>
              </a:rPr>
              <a:t>텐서</a:t>
            </a:r>
            <a:r>
              <a:rPr lang="ko-KR" altLang="en-US" sz="2000" b="1" dirty="0">
                <a:solidFill>
                  <a:prstClr val="black"/>
                </a:solidFill>
              </a:rPr>
              <a:t> 연산은 기하학적 해석이 가능하다</a:t>
            </a:r>
            <a:r>
              <a:rPr lang="en-US" altLang="ko-KR" sz="2000" b="1" dirty="0">
                <a:solidFill>
                  <a:prstClr val="black"/>
                </a:solidFill>
              </a:rPr>
              <a:t>.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7327" y="2691710"/>
            <a:ext cx="437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</a:rPr>
              <a:t>) </a:t>
            </a:r>
            <a:r>
              <a:rPr lang="ko-KR" altLang="en-US" sz="1600" dirty="0">
                <a:solidFill>
                  <a:prstClr val="black"/>
                </a:solidFill>
              </a:rPr>
              <a:t>덧셈 </a:t>
            </a:r>
            <a:r>
              <a:rPr lang="en-US" altLang="ko-KR" sz="1600" dirty="0">
                <a:solidFill>
                  <a:prstClr val="black"/>
                </a:solidFill>
              </a:rPr>
              <a:t>A = [0.5, 1]  B = [1, 0.25]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pic>
        <p:nvPicPr>
          <p:cNvPr id="10242" name="Picture 2" descr="그림 2-6 2D 공간에 있는 포인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0926" y="3320258"/>
            <a:ext cx="2343553" cy="23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그림 2-7 화살표로 나타낸 2D 공간에 있는 포인트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4362" y="3302092"/>
            <a:ext cx="2351162" cy="234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07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55407" y="3175053"/>
            <a:ext cx="2715730" cy="238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7612" y="5914747"/>
            <a:ext cx="514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prstClr val="black"/>
                </a:solidFill>
              </a:rPr>
              <a:t>아핀</a:t>
            </a:r>
            <a:r>
              <a:rPr lang="ko-KR" altLang="en-US" sz="1400" dirty="0">
                <a:solidFill>
                  <a:prstClr val="black"/>
                </a:solidFill>
              </a:rPr>
              <a:t> 변환</a:t>
            </a:r>
            <a:r>
              <a:rPr lang="en-US" altLang="ko-KR" sz="1400" dirty="0">
                <a:solidFill>
                  <a:prstClr val="black"/>
                </a:solidFill>
              </a:rPr>
              <a:t>(affine transformation), </a:t>
            </a:r>
            <a:r>
              <a:rPr lang="ko-KR" altLang="en-US" sz="1400" dirty="0">
                <a:solidFill>
                  <a:prstClr val="black"/>
                </a:solidFill>
              </a:rPr>
              <a:t>회전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스케일링</a:t>
            </a:r>
            <a:r>
              <a:rPr lang="en-US" altLang="ko-KR" sz="1400" dirty="0">
                <a:solidFill>
                  <a:prstClr val="black"/>
                </a:solidFill>
              </a:rPr>
              <a:t>(scaling) … </a:t>
            </a:r>
            <a:r>
              <a:rPr lang="ko-KR" altLang="en-US" sz="1400" dirty="0">
                <a:solidFill>
                  <a:prstClr val="black"/>
                </a:solidFill>
              </a:rPr>
              <a:t>기본적인 기하학적 연산은 </a:t>
            </a:r>
            <a:r>
              <a:rPr lang="ko-KR" altLang="en-US" sz="1400" dirty="0" err="1">
                <a:solidFill>
                  <a:prstClr val="black"/>
                </a:solidFill>
              </a:rPr>
              <a:t>텐서</a:t>
            </a:r>
            <a:r>
              <a:rPr lang="ko-KR" altLang="en-US" sz="1400" dirty="0">
                <a:solidFill>
                  <a:prstClr val="black"/>
                </a:solidFill>
              </a:rPr>
              <a:t> 연산으로 표현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0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2.3.6 </a:t>
            </a:r>
            <a:r>
              <a:rPr lang="ko-KR" altLang="en-US" sz="3200" spc="-3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딥러닝의</a:t>
            </a: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기하학적 해석</a:t>
            </a:r>
            <a:endParaRPr lang="ko-KR" altLang="en-US" sz="3200" spc="-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8323" y="2874212"/>
            <a:ext cx="1028872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빨간색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파란색 색종이를 겹친 후 뭉쳐서 작은 공으로 만들었다고 가정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dirty="0">
                <a:solidFill>
                  <a:prstClr val="black"/>
                </a:solidFill>
              </a:rPr>
              <a:t>이때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종이 공 </a:t>
            </a:r>
            <a:r>
              <a:rPr lang="en-US" altLang="ko-KR" dirty="0">
                <a:solidFill>
                  <a:prstClr val="black"/>
                </a:solidFill>
              </a:rPr>
              <a:t>=&gt; </a:t>
            </a:r>
            <a:r>
              <a:rPr lang="ko-KR" altLang="en-US" dirty="0">
                <a:solidFill>
                  <a:prstClr val="black"/>
                </a:solidFill>
              </a:rPr>
              <a:t>입력 데이터 </a:t>
            </a:r>
            <a:r>
              <a:rPr lang="en-US" altLang="ko-KR" dirty="0">
                <a:solidFill>
                  <a:prstClr val="black"/>
                </a:solidFill>
              </a:rPr>
              <a:t>/ </a:t>
            </a:r>
            <a:r>
              <a:rPr lang="ko-KR" altLang="en-US" dirty="0">
                <a:solidFill>
                  <a:prstClr val="black"/>
                </a:solidFill>
              </a:rPr>
              <a:t>색종이 </a:t>
            </a:r>
            <a:r>
              <a:rPr lang="en-US" altLang="ko-KR" dirty="0">
                <a:solidFill>
                  <a:prstClr val="black"/>
                </a:solidFill>
              </a:rPr>
              <a:t>=&gt; </a:t>
            </a:r>
            <a:r>
              <a:rPr lang="ko-KR" altLang="en-US" dirty="0">
                <a:solidFill>
                  <a:prstClr val="black"/>
                </a:solidFill>
              </a:rPr>
              <a:t>분류 문제의 데이터 클래스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신경망 </a:t>
            </a:r>
            <a:r>
              <a:rPr lang="en-US" altLang="ko-KR" dirty="0">
                <a:solidFill>
                  <a:prstClr val="black"/>
                </a:solidFill>
              </a:rPr>
              <a:t>/ </a:t>
            </a:r>
            <a:r>
              <a:rPr lang="ko-KR" altLang="en-US" dirty="0">
                <a:solidFill>
                  <a:prstClr val="black"/>
                </a:solidFill>
              </a:rPr>
              <a:t>머신 러닝 알고리즘이 해야 할 일은 종이 공을 펼쳐서 </a:t>
            </a:r>
            <a:r>
              <a:rPr lang="ko-KR" altLang="en-US" b="1" dirty="0">
                <a:solidFill>
                  <a:prstClr val="black"/>
                </a:solidFill>
              </a:rPr>
              <a:t>두 클래스가 다시 깔끔하게 분리되는 변환을 찾는 것</a:t>
            </a:r>
            <a:r>
              <a:rPr lang="en-US" altLang="ko-KR" b="1" dirty="0">
                <a:solidFill>
                  <a:prstClr val="black"/>
                </a:solidFill>
              </a:rPr>
              <a:t>!</a:t>
            </a:r>
          </a:p>
          <a:p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ko-KR" altLang="en-US" sz="1600" b="1" dirty="0">
                <a:solidFill>
                  <a:prstClr val="black"/>
                </a:solidFill>
              </a:rPr>
              <a:t>즉</a:t>
            </a:r>
            <a:r>
              <a:rPr lang="en-US" altLang="ko-KR" sz="1600" b="1" dirty="0">
                <a:solidFill>
                  <a:prstClr val="black"/>
                </a:solidFill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</a:rPr>
              <a:t>복잡하게 꼬여 있는 데이터의 </a:t>
            </a:r>
            <a:r>
              <a:rPr lang="ko-KR" altLang="en-US" sz="1600" b="1" dirty="0" err="1">
                <a:solidFill>
                  <a:prstClr val="black"/>
                </a:solidFill>
              </a:rPr>
              <a:t>매니폴드에</a:t>
            </a:r>
            <a:r>
              <a:rPr lang="ko-KR" altLang="en-US" sz="1600" b="1" dirty="0">
                <a:solidFill>
                  <a:prstClr val="black"/>
                </a:solidFill>
              </a:rPr>
              <a:t> 대한 깔끔한 표현 찾는 일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pic>
        <p:nvPicPr>
          <p:cNvPr id="11266" name="Picture 2" descr="07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19276" y="5306092"/>
            <a:ext cx="3519788" cy="9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5A881F52-1A68-4644-8FB9-6E69F0C4AD6F}"/>
              </a:ext>
            </a:extLst>
          </p:cNvPr>
          <p:cNvSpPr/>
          <p:nvPr/>
        </p:nvSpPr>
        <p:spPr>
          <a:xfrm>
            <a:off x="1147031" y="1143119"/>
            <a:ext cx="1307845" cy="1170129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02FD0B-2018-4853-AF61-F901FE68377A}"/>
              </a:ext>
            </a:extLst>
          </p:cNvPr>
          <p:cNvSpPr txBox="1"/>
          <p:nvPr/>
        </p:nvSpPr>
        <p:spPr>
          <a:xfrm>
            <a:off x="1400843" y="15611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신경망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02395CAC-2303-49C7-8E0F-CA7D52B84169}"/>
              </a:ext>
            </a:extLst>
          </p:cNvPr>
          <p:cNvSpPr/>
          <p:nvPr/>
        </p:nvSpPr>
        <p:spPr>
          <a:xfrm>
            <a:off x="2708688" y="1155050"/>
            <a:ext cx="1307845" cy="1158198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A7034D5-42A8-4241-9D66-9B53239DB210}"/>
              </a:ext>
            </a:extLst>
          </p:cNvPr>
          <p:cNvSpPr txBox="1"/>
          <p:nvPr/>
        </p:nvSpPr>
        <p:spPr>
          <a:xfrm>
            <a:off x="2723720" y="1442266"/>
            <a:ext cx="1277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prstClr val="black"/>
                </a:solidFill>
              </a:rPr>
              <a:t>텐서</a:t>
            </a:r>
            <a:r>
              <a:rPr lang="ko-KR" altLang="en-US" sz="1600" dirty="0">
                <a:solidFill>
                  <a:prstClr val="black"/>
                </a:solidFill>
              </a:rPr>
              <a:t> 연산의 연결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DBFCAEA2-9A8E-4EE8-8D5F-639BCC14FE0B}"/>
              </a:ext>
            </a:extLst>
          </p:cNvPr>
          <p:cNvSpPr/>
          <p:nvPr/>
        </p:nvSpPr>
        <p:spPr>
          <a:xfrm>
            <a:off x="4280644" y="1155050"/>
            <a:ext cx="1307845" cy="1181067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F232887-5039-491A-9BFD-663FE8E06D99}"/>
              </a:ext>
            </a:extLst>
          </p:cNvPr>
          <p:cNvSpPr txBox="1"/>
          <p:nvPr/>
        </p:nvSpPr>
        <p:spPr>
          <a:xfrm>
            <a:off x="4270345" y="1483973"/>
            <a:ext cx="1328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</a:rPr>
              <a:t>입력 데이터의 기하학적 변환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" name="U자형 화살표 1"/>
          <p:cNvSpPr/>
          <p:nvPr/>
        </p:nvSpPr>
        <p:spPr>
          <a:xfrm>
            <a:off x="1950557" y="1049300"/>
            <a:ext cx="1252151" cy="480456"/>
          </a:xfrm>
          <a:prstGeom prst="uturnArrow">
            <a:avLst>
              <a:gd name="adj1" fmla="val 2446"/>
              <a:gd name="adj2" fmla="val 9964"/>
              <a:gd name="adj3" fmla="val 14475"/>
              <a:gd name="adj4" fmla="val 34729"/>
              <a:gd name="adj5" fmla="val 76504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U자형 화살표 21"/>
          <p:cNvSpPr/>
          <p:nvPr/>
        </p:nvSpPr>
        <p:spPr>
          <a:xfrm>
            <a:off x="3569936" y="1091498"/>
            <a:ext cx="1252151" cy="350768"/>
          </a:xfrm>
          <a:prstGeom prst="uturnArrow">
            <a:avLst>
              <a:gd name="adj1" fmla="val 2446"/>
              <a:gd name="adj2" fmla="val 9964"/>
              <a:gd name="adj3" fmla="val 14475"/>
              <a:gd name="adj4" fmla="val 34729"/>
              <a:gd name="adj5" fmla="val 100000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62683" y="1534598"/>
            <a:ext cx="44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…</a:t>
            </a:r>
            <a:endParaRPr lang="ko-KR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7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/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" y="193040"/>
            <a:ext cx="2419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730500" y="2428356"/>
            <a:ext cx="6731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dirty="0" smtClean="0">
                <a:solidFill>
                  <a:prstClr val="white"/>
                </a:solidFill>
              </a:rPr>
              <a:t>2.4 </a:t>
            </a:r>
            <a:r>
              <a:rPr lang="ko-KR" altLang="en-US" sz="4400" dirty="0" smtClean="0">
                <a:solidFill>
                  <a:prstClr val="white"/>
                </a:solidFill>
              </a:rPr>
              <a:t>신경망의 엔진</a:t>
            </a:r>
            <a:r>
              <a:rPr lang="en-US" altLang="ko-KR" sz="4400" dirty="0" smtClean="0">
                <a:solidFill>
                  <a:prstClr val="white"/>
                </a:solidFill>
              </a:rPr>
              <a:t>:</a:t>
            </a:r>
          </a:p>
          <a:p>
            <a:pPr algn="ctr">
              <a:defRPr/>
            </a:pPr>
            <a:r>
              <a:rPr lang="ko-KR" altLang="en-US" sz="4400" dirty="0" err="1" smtClean="0">
                <a:solidFill>
                  <a:prstClr val="white"/>
                </a:solidFill>
              </a:rPr>
              <a:t>그래디언트</a:t>
            </a:r>
            <a:r>
              <a:rPr lang="ko-KR" altLang="en-US" sz="4400" dirty="0" smtClean="0">
                <a:solidFill>
                  <a:prstClr val="white"/>
                </a:solidFill>
              </a:rPr>
              <a:t> 기반 최적화</a:t>
            </a:r>
            <a:endParaRPr lang="en-US" altLang="ko-KR" sz="4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1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4305255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2)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 딥러닝에서  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‘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딥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’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 의 의미</a:t>
            </a:r>
          </a:p>
        </p:txBody>
      </p:sp>
      <p:sp>
        <p:nvSpPr>
          <p:cNvPr id="30" name="타원 29"/>
          <p:cNvSpPr/>
          <p:nvPr/>
        </p:nvSpPr>
        <p:spPr>
          <a:xfrm>
            <a:off x="3082369" y="2792401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60736" y="3254375"/>
            <a:ext cx="1040129" cy="756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prstClr val="white"/>
                </a:solidFill>
              </a:rPr>
              <a:t>‘</a:t>
            </a:r>
            <a:r>
              <a:rPr lang="ko-KR" altLang="en-US" sz="4400" b="1">
                <a:solidFill>
                  <a:prstClr val="white"/>
                </a:solidFill>
              </a:rPr>
              <a:t>딥</a:t>
            </a:r>
            <a:r>
              <a:rPr lang="en-US" altLang="ko-KR" sz="4400" b="1">
                <a:solidFill>
                  <a:prstClr val="white"/>
                </a:solidFill>
              </a:rPr>
              <a:t>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41071" y="3032122"/>
            <a:ext cx="4049053" cy="1385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>
                <a:solidFill>
                  <a:prstClr val="black"/>
                </a:solidFill>
              </a:rPr>
              <a:t>-</a:t>
            </a:r>
            <a:r>
              <a:rPr lang="ko-KR" altLang="en-US" sz="1600">
                <a:solidFill>
                  <a:prstClr val="black"/>
                </a:solidFill>
              </a:rPr>
              <a:t>  깊은 통찰을 얻는다는 의미</a:t>
            </a:r>
            <a:r>
              <a:rPr lang="en-US" altLang="ko-KR" sz="1600">
                <a:solidFill>
                  <a:prstClr val="black"/>
                </a:solidFill>
              </a:rPr>
              <a:t>X</a:t>
            </a:r>
          </a:p>
          <a:p>
            <a:pPr algn="just">
              <a:defRPr/>
            </a:pPr>
            <a:endParaRPr lang="en-US" altLang="ko-KR" sz="700">
              <a:solidFill>
                <a:prstClr val="black"/>
              </a:solidFill>
            </a:endParaRPr>
          </a:p>
          <a:p>
            <a:pPr algn="just">
              <a:defRPr/>
            </a:pPr>
            <a:r>
              <a:rPr lang="en-US" altLang="ko-KR" sz="1600">
                <a:solidFill>
                  <a:prstClr val="black"/>
                </a:solidFill>
              </a:rPr>
              <a:t>-  </a:t>
            </a:r>
            <a:r>
              <a:rPr lang="ko-KR" altLang="en-US" sz="1600">
                <a:solidFill>
                  <a:prstClr val="black"/>
                </a:solidFill>
              </a:rPr>
              <a:t>연속된 층의 표현을 학습</a:t>
            </a:r>
          </a:p>
          <a:p>
            <a:pPr algn="just">
              <a:defRPr/>
            </a:pPr>
            <a:endParaRPr lang="en-US" altLang="ko-KR" sz="700">
              <a:solidFill>
                <a:prstClr val="black"/>
              </a:solidFill>
            </a:endParaRPr>
          </a:p>
          <a:p>
            <a:pPr algn="just">
              <a:defRPr/>
            </a:pPr>
            <a:r>
              <a:rPr lang="en-US" altLang="ko-KR" sz="1600">
                <a:solidFill>
                  <a:prstClr val="black"/>
                </a:solidFill>
              </a:rPr>
              <a:t>-</a:t>
            </a:r>
            <a:r>
              <a:rPr lang="ko-KR" altLang="en-US" sz="1600">
                <a:solidFill>
                  <a:prstClr val="black"/>
                </a:solidFill>
              </a:rPr>
              <a:t>  층의 사용수 </a:t>
            </a:r>
            <a:r>
              <a:rPr lang="en-US" altLang="ko-KR" sz="1600">
                <a:solidFill>
                  <a:prstClr val="black"/>
                </a:solidFill>
              </a:rPr>
              <a:t>=&gt;</a:t>
            </a:r>
            <a:r>
              <a:rPr lang="ko-KR" altLang="en-US" sz="1600">
                <a:solidFill>
                  <a:prstClr val="black"/>
                </a:solidFill>
              </a:rPr>
              <a:t> 깊이</a:t>
            </a:r>
          </a:p>
          <a:p>
            <a:pPr algn="just">
              <a:defRPr/>
            </a:pPr>
            <a:endParaRPr lang="en-US" altLang="ko-KR" sz="700">
              <a:solidFill>
                <a:prstClr val="black"/>
              </a:solidFill>
            </a:endParaRPr>
          </a:p>
          <a:p>
            <a:pPr algn="just">
              <a:defRPr/>
            </a:pPr>
            <a:r>
              <a:rPr lang="en-US" altLang="ko-KR" sz="1600">
                <a:solidFill>
                  <a:prstClr val="black"/>
                </a:solidFill>
              </a:rPr>
              <a:t>-  </a:t>
            </a:r>
            <a:r>
              <a:rPr lang="ko-KR" altLang="en-US" sz="1600">
                <a:solidFill>
                  <a:prstClr val="black"/>
                </a:solidFill>
              </a:rPr>
              <a:t>층 기반 표현 학습</a:t>
            </a:r>
            <a:r>
              <a:rPr lang="en-US" altLang="ko-KR" sz="1600">
                <a:solidFill>
                  <a:prstClr val="black"/>
                </a:solidFill>
              </a:rPr>
              <a:t>,</a:t>
            </a:r>
            <a:r>
              <a:rPr lang="ko-KR" altLang="en-US" sz="1600">
                <a:solidFill>
                  <a:prstClr val="black"/>
                </a:solidFill>
              </a:rPr>
              <a:t> 계층적 표현 학습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44" name="직사각형 19"/>
          <p:cNvSpPr/>
          <p:nvPr/>
        </p:nvSpPr>
        <p:spPr>
          <a:xfrm>
            <a:off x="461365" y="1304106"/>
            <a:ext cx="779146" cy="1278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22"/>
          <p:cNvSpPr/>
          <p:nvPr/>
        </p:nvSpPr>
        <p:spPr>
          <a:xfrm>
            <a:off x="472160" y="3181350"/>
            <a:ext cx="779146" cy="1325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직사각형 25"/>
          <p:cNvSpPr/>
          <p:nvPr/>
        </p:nvSpPr>
        <p:spPr>
          <a:xfrm>
            <a:off x="514706" y="5066478"/>
            <a:ext cx="747393" cy="13258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8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281063" y="50565"/>
            <a:ext cx="471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딥러닝  모델  훈련  반복  루프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AE31619-6FDF-42E9-82F7-C3756377E023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94AFC25-2A92-4C24-B572-12B917896FF7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8E6C5CC-C6BA-40B5-9D17-36E1217947E5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D59F73C-BAD3-4A07-A7E1-1539E7852C7B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A193566-DC5A-4BD2-BBFF-176881B803C6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5EF3C12-730E-4AFD-BEB5-3B474AC6542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&gt;&gt;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12AC40B-081A-4C79-BF80-1243419EFDA8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&gt;&gt;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3B273D9-6F8C-42CE-838F-E8F10E9E2223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&gt;&gt;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E92FD61-6DA6-410E-A460-8661C9FCAEDF}"/>
              </a:ext>
            </a:extLst>
          </p:cNvPr>
          <p:cNvSpPr txBox="1"/>
          <p:nvPr/>
        </p:nvSpPr>
        <p:spPr>
          <a:xfrm>
            <a:off x="1534893" y="2151529"/>
            <a:ext cx="79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</a:rPr>
              <a:t>Step 1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472C25E-5EDE-4AF0-8F73-402F7A97A34D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761A1AA-C01F-4FD0-BAF1-75B09F3267AA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95000"/>
                  </a:prstClr>
                </a:solidFill>
              </a:rPr>
              <a:t>Step 2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1A9AF63-31AA-49C6-ACBB-4C532B64710B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1A20815-B360-4B1E-85A3-62B6AB453174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95000"/>
                  </a:prstClr>
                </a:solidFill>
              </a:rPr>
              <a:t>Step 3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3BBC1AC-C158-4AE1-9D8F-67AEEEB17C9F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063A084-1DD6-4B82-B483-15FCA3A48B69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95000"/>
                  </a:prstClr>
                </a:solidFill>
              </a:rPr>
              <a:t>Step 4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6B0A7E0-4649-4149-9C1A-40FB28E685CF}"/>
              </a:ext>
            </a:extLst>
          </p:cNvPr>
          <p:cNvSpPr txBox="1"/>
          <p:nvPr/>
        </p:nvSpPr>
        <p:spPr>
          <a:xfrm>
            <a:off x="1095836" y="2952489"/>
            <a:ext cx="1682895" cy="15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훈련 샘플 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x 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 이에 대응하는 정답 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y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배치를  추출합니다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30274E9-BD5D-4E97-9C9F-91F062DC1F8E}"/>
              </a:ext>
            </a:extLst>
          </p:cNvPr>
          <p:cNvSpPr txBox="1"/>
          <p:nvPr/>
        </p:nvSpPr>
        <p:spPr>
          <a:xfrm>
            <a:off x="3873752" y="2952489"/>
            <a:ext cx="1682895" cy="15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 네트워크에 넣어 실행하고 </a:t>
            </a:r>
            <a:r>
              <a:rPr lang="ko-KR" altLang="en-US" sz="20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예측값을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52D78C-B1FC-429D-AC70-107D9C6D10D9}"/>
              </a:ext>
            </a:extLst>
          </p:cNvPr>
          <p:cNvSpPr txBox="1"/>
          <p:nvPr/>
        </p:nvSpPr>
        <p:spPr>
          <a:xfrm>
            <a:off x="6624616" y="2952489"/>
            <a:ext cx="1682895" cy="191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예측값과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실제 정답 값의 차이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네트워크의 손실을  계산합니다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6934A90-DC10-4BD2-8469-BEB9AAE5A7D4}"/>
              </a:ext>
            </a:extLst>
          </p:cNvPr>
          <p:cNvSpPr txBox="1"/>
          <p:nvPr/>
        </p:nvSpPr>
        <p:spPr>
          <a:xfrm>
            <a:off x="9383173" y="2952489"/>
            <a:ext cx="1682895" cy="22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</a:t>
            </a:r>
            <a:r>
              <a:rPr lang="ko-KR" altLang="en-US" sz="20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손실값이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감소되도록  </a:t>
            </a:r>
            <a:endParaRPr lang="en-US" altLang="ko-KR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네트워크의  모든 가중치를  업데이트  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8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671200" y="2147777"/>
            <a:ext cx="1259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</a:rPr>
              <a:t>Part 1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white"/>
                </a:solidFill>
              </a:rPr>
              <a:t>변화율이란</a:t>
            </a:r>
            <a:r>
              <a:rPr lang="en-US" altLang="ko-KR" sz="2800" dirty="0">
                <a:solidFill>
                  <a:prstClr val="white"/>
                </a:solidFill>
              </a:rPr>
              <a:t>?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 descr="실내, 테이블, 생활, 앉아있는이(가) 표시된 사진&#10;&#10;자동 생성된 설명">
            <a:extLst>
              <a:ext uri="{FF2B5EF4-FFF2-40B4-BE49-F238E27FC236}">
                <a16:creationId xmlns:a16="http://schemas.microsoft.com/office/drawing/2014/main" xmlns="" id="{668FE375-8C13-46CC-9FDB-6B86C9164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5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B555712-EAA2-47A6-B914-D4124A518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49" y="232103"/>
            <a:ext cx="3566469" cy="3587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BA204D-C425-4F56-B487-5A47FA60B1E8}"/>
              </a:ext>
            </a:extLst>
          </p:cNvPr>
          <p:cNvSpPr txBox="1"/>
          <p:nvPr/>
        </p:nvSpPr>
        <p:spPr>
          <a:xfrm>
            <a:off x="2313833" y="4267200"/>
            <a:ext cx="689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기울기 </a:t>
            </a:r>
            <a:r>
              <a:rPr lang="en-US" altLang="ko-KR" dirty="0">
                <a:solidFill>
                  <a:prstClr val="white"/>
                </a:solidFill>
              </a:rPr>
              <a:t>== </a:t>
            </a:r>
            <a:r>
              <a:rPr lang="ko-KR" altLang="en-US" dirty="0">
                <a:solidFill>
                  <a:prstClr val="white"/>
                </a:solidFill>
              </a:rPr>
              <a:t>그 지점에서의 변화율</a:t>
            </a:r>
            <a:endParaRPr lang="en-US" altLang="ko-KR" dirty="0">
              <a:solidFill>
                <a:prstClr val="white"/>
              </a:solidFill>
            </a:endParaRPr>
          </a:p>
          <a:p>
            <a:pPr algn="ctr"/>
            <a:r>
              <a:rPr lang="en-US" altLang="ko-KR" dirty="0">
                <a:solidFill>
                  <a:prstClr val="white"/>
                </a:solidFill>
              </a:rPr>
              <a:t>X</a:t>
            </a:r>
            <a:r>
              <a:rPr lang="ko-KR" altLang="en-US" dirty="0">
                <a:solidFill>
                  <a:prstClr val="white"/>
                </a:solidFill>
              </a:rPr>
              <a:t>축은 가중치</a:t>
            </a:r>
            <a:r>
              <a:rPr lang="en-US" altLang="ko-KR" dirty="0">
                <a:solidFill>
                  <a:prstClr val="white"/>
                </a:solidFill>
              </a:rPr>
              <a:t>, y</a:t>
            </a:r>
            <a:r>
              <a:rPr lang="ko-KR" altLang="en-US" dirty="0">
                <a:solidFill>
                  <a:prstClr val="white"/>
                </a:solidFill>
              </a:rPr>
              <a:t> 축은 가중치에 따른 </a:t>
            </a:r>
            <a:r>
              <a:rPr lang="ko-KR" altLang="en-US" dirty="0" err="1">
                <a:solidFill>
                  <a:prstClr val="white"/>
                </a:solidFill>
              </a:rPr>
              <a:t>손실값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518E317-3EAA-4FB7-9BE1-BF0C860C6ECF}"/>
              </a:ext>
            </a:extLst>
          </p:cNvPr>
          <p:cNvSpPr txBox="1"/>
          <p:nvPr/>
        </p:nvSpPr>
        <p:spPr>
          <a:xfrm>
            <a:off x="1581150" y="5286375"/>
            <a:ext cx="986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  <a:latin typeface="Bauhaus 93" panose="020B0604020202020204" pitchFamily="82" charset="0"/>
              </a:rPr>
              <a:t>• </a:t>
            </a:r>
            <a:r>
              <a:rPr lang="ko-KR" altLang="en-US" dirty="0">
                <a:solidFill>
                  <a:prstClr val="white"/>
                </a:solidFill>
                <a:latin typeface="Bauhaus 93" panose="020B0604020202020204" pitchFamily="82" charset="0"/>
              </a:rPr>
              <a:t>현재 지점의 기울기가 양수라면 반대 방향인 음의 방향으로 가중치를 움직이면 </a:t>
            </a:r>
            <a:r>
              <a:rPr lang="ko-KR" altLang="en-US" dirty="0" err="1">
                <a:solidFill>
                  <a:prstClr val="white"/>
                </a:solidFill>
                <a:latin typeface="Bauhaus 93" panose="020B0604020202020204" pitchFamily="82" charset="0"/>
              </a:rPr>
              <a:t>함수값이</a:t>
            </a:r>
            <a:r>
              <a:rPr lang="ko-KR" altLang="en-US" dirty="0">
                <a:solidFill>
                  <a:prstClr val="white"/>
                </a:solidFill>
                <a:latin typeface="Bauhaus 93" panose="020B0604020202020204" pitchFamily="82" charset="0"/>
              </a:rPr>
              <a:t> 감소 </a:t>
            </a:r>
            <a:endParaRPr lang="en-US" altLang="ko-KR" dirty="0">
              <a:solidFill>
                <a:prstClr val="white"/>
              </a:solidFill>
              <a:latin typeface="Bauhaus 93" panose="020B0604020202020204" pitchFamily="82" charset="0"/>
            </a:endParaRPr>
          </a:p>
          <a:p>
            <a:r>
              <a:rPr lang="en-US" altLang="ko-KR" dirty="0">
                <a:solidFill>
                  <a:prstClr val="white"/>
                </a:solidFill>
                <a:latin typeface="Bauhaus 93" panose="04030905020B02020C02" pitchFamily="82" charset="0"/>
              </a:rPr>
              <a:t>•</a:t>
            </a:r>
            <a:r>
              <a:rPr lang="ko-KR" altLang="en-US" dirty="0">
                <a:solidFill>
                  <a:prstClr val="white"/>
                </a:solidFill>
                <a:latin typeface="Bauhaus 93" panose="04030905020B02020C02" pitchFamily="82" charset="0"/>
              </a:rPr>
              <a:t> 현재 지점의 기울기가 음수라면 반대 방향인 양의 방향으로 가중치를 움직이면 </a:t>
            </a:r>
            <a:r>
              <a:rPr lang="ko-KR" altLang="en-US" dirty="0" err="1">
                <a:solidFill>
                  <a:prstClr val="white"/>
                </a:solidFill>
                <a:latin typeface="Bauhaus 93" panose="04030905020B02020C02" pitchFamily="82" charset="0"/>
              </a:rPr>
              <a:t>함수값이</a:t>
            </a:r>
            <a:r>
              <a:rPr lang="ko-KR" altLang="en-US" dirty="0">
                <a:solidFill>
                  <a:prstClr val="white"/>
                </a:solidFill>
                <a:latin typeface="Bauhaus 93" panose="04030905020B02020C02" pitchFamily="82" charset="0"/>
              </a:rPr>
              <a:t> 감소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671200" y="2147777"/>
            <a:ext cx="1259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</a:rPr>
              <a:t>Part 2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4" y="2178554"/>
            <a:ext cx="5612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prstClr val="white"/>
                </a:solidFill>
              </a:rPr>
              <a:t>텐서</a:t>
            </a:r>
            <a:r>
              <a:rPr lang="ko-KR" altLang="en-US" sz="2800" dirty="0">
                <a:solidFill>
                  <a:prstClr val="white"/>
                </a:solidFill>
              </a:rPr>
              <a:t> 연산의 변화율 </a:t>
            </a:r>
            <a:r>
              <a:rPr lang="en-US" altLang="ko-KR" sz="2800" dirty="0">
                <a:solidFill>
                  <a:prstClr val="white"/>
                </a:solidFill>
              </a:rPr>
              <a:t>: </a:t>
            </a:r>
            <a:r>
              <a:rPr lang="ko-KR" altLang="en-US" sz="2800" dirty="0" err="1">
                <a:solidFill>
                  <a:prstClr val="white"/>
                </a:solidFill>
              </a:rPr>
              <a:t>그래디언트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 descr="실내, 테이블, 생활, 앉아있는이(가) 표시된 사진&#10;&#10;자동 생성된 설명">
            <a:extLst>
              <a:ext uri="{FF2B5EF4-FFF2-40B4-BE49-F238E27FC236}">
                <a16:creationId xmlns:a16="http://schemas.microsoft.com/office/drawing/2014/main" xmlns="" id="{668FE375-8C13-46CC-9FDB-6B86C9164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9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침대, 실내, 앉아있는, 테이블이(가) 표시된 사진&#10;&#10;자동 생성된 설명">
            <a:extLst>
              <a:ext uri="{FF2B5EF4-FFF2-40B4-BE49-F238E27FC236}">
                <a16:creationId xmlns:a16="http://schemas.microsoft.com/office/drawing/2014/main" xmlns="" id="{F83D9A3B-D483-493D-BA99-E4FB75D30D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4EA04D-F465-4ADF-8B8E-8927B90942A0}"/>
              </a:ext>
            </a:extLst>
          </p:cNvPr>
          <p:cNvSpPr txBox="1"/>
          <p:nvPr/>
        </p:nvSpPr>
        <p:spPr>
          <a:xfrm>
            <a:off x="528765" y="3583489"/>
            <a:ext cx="5270520" cy="1254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solidFill>
                  <a:prstClr val="black"/>
                </a:solidFill>
              </a:rPr>
              <a:t>텐서</a:t>
            </a:r>
            <a:r>
              <a:rPr lang="ko-KR" altLang="en-US" sz="1600" spc="-150" dirty="0">
                <a:solidFill>
                  <a:prstClr val="black"/>
                </a:solidFill>
              </a:rPr>
              <a:t> 연산의  변화율 </a:t>
            </a:r>
            <a:endParaRPr lang="en-US" altLang="ko-KR" sz="1600" spc="-150" dirty="0">
              <a:solidFill>
                <a:prstClr val="black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solidFill>
                  <a:prstClr val="black"/>
                </a:solidFill>
              </a:rPr>
              <a:t>텐서를</a:t>
            </a:r>
            <a:r>
              <a:rPr lang="ko-KR" altLang="en-US" sz="1600" spc="-150" dirty="0">
                <a:solidFill>
                  <a:prstClr val="black"/>
                </a:solidFill>
              </a:rPr>
              <a:t>  입력으로  받는  함수의  변화율</a:t>
            </a:r>
            <a:endParaRPr lang="en-US" altLang="ko-KR" sz="1600" spc="-150" dirty="0">
              <a:solidFill>
                <a:prstClr val="black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prstClr val="black"/>
                </a:solidFill>
              </a:rPr>
              <a:t>f(w)</a:t>
            </a:r>
            <a:r>
              <a:rPr lang="ko-KR" altLang="en-US" sz="1600" spc="-150" dirty="0">
                <a:solidFill>
                  <a:prstClr val="black"/>
                </a:solidFill>
              </a:rPr>
              <a:t>는</a:t>
            </a:r>
            <a:r>
              <a:rPr lang="en-US" altLang="ko-KR" sz="1600" spc="-150" dirty="0">
                <a:solidFill>
                  <a:prstClr val="black"/>
                </a:solidFill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</a:rPr>
              <a:t>손실 함수 </a:t>
            </a:r>
            <a:r>
              <a:rPr lang="en-US" altLang="ko-KR" sz="1600" spc="-150" dirty="0">
                <a:solidFill>
                  <a:prstClr val="black"/>
                </a:solidFill>
              </a:rPr>
              <a:t>(</a:t>
            </a:r>
            <a:r>
              <a:rPr lang="ko-KR" altLang="en-US" sz="1600" spc="-150" dirty="0" err="1">
                <a:solidFill>
                  <a:prstClr val="black"/>
                </a:solidFill>
              </a:rPr>
              <a:t>다변수</a:t>
            </a:r>
            <a:r>
              <a:rPr lang="ko-KR" altLang="en-US" sz="1600" spc="-150" dirty="0">
                <a:solidFill>
                  <a:prstClr val="black"/>
                </a:solidFill>
              </a:rPr>
              <a:t> 함수</a:t>
            </a:r>
            <a:r>
              <a:rPr lang="en-US" altLang="ko-KR" sz="1600" spc="-150" dirty="0">
                <a:solidFill>
                  <a:prstClr val="black"/>
                </a:solidFill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prstClr val="black"/>
                </a:solidFill>
              </a:rPr>
              <a:t>변수가  </a:t>
            </a:r>
            <a:r>
              <a:rPr lang="en-US" altLang="ko-KR" sz="1600" spc="-150" dirty="0">
                <a:solidFill>
                  <a:prstClr val="black"/>
                </a:solidFill>
              </a:rPr>
              <a:t>2</a:t>
            </a:r>
            <a:r>
              <a:rPr lang="ko-KR" altLang="en-US" sz="1600" spc="-150" dirty="0" err="1">
                <a:solidFill>
                  <a:prstClr val="black"/>
                </a:solidFill>
              </a:rPr>
              <a:t>개이상</a:t>
            </a:r>
            <a:r>
              <a:rPr lang="ko-KR" altLang="en-US" sz="1600" spc="-150" dirty="0">
                <a:solidFill>
                  <a:prstClr val="black"/>
                </a:solidFill>
              </a:rPr>
              <a:t>  존재하는  함수의  변화율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A083EC-6D70-48BC-AE74-3FF5273F0364}"/>
              </a:ext>
            </a:extLst>
          </p:cNvPr>
          <p:cNvSpPr txBox="1"/>
          <p:nvPr/>
        </p:nvSpPr>
        <p:spPr>
          <a:xfrm>
            <a:off x="528765" y="2705686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그래디언트</a:t>
            </a:r>
            <a:endParaRPr lang="ko-KR" altLang="en-US" sz="3200" spc="-300" dirty="0">
              <a:solidFill>
                <a:prstClr val="black">
                  <a:lumMod val="75000"/>
                  <a:lumOff val="25000"/>
                </a:prstClr>
              </a:solidFill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0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8FFD00A-2DF4-4775-AAC7-43F3FE6D0795}"/>
              </a:ext>
            </a:extLst>
          </p:cNvPr>
          <p:cNvGrpSpPr/>
          <p:nvPr/>
        </p:nvGrpSpPr>
        <p:grpSpPr>
          <a:xfrm>
            <a:off x="1212348" y="1627613"/>
            <a:ext cx="9860870" cy="3519581"/>
            <a:chOff x="1303788" y="1886251"/>
            <a:chExt cx="9860870" cy="35195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0E8F7FC-C6F3-4F21-A228-1AB0954E1DC3}"/>
                </a:ext>
              </a:extLst>
            </p:cNvPr>
            <p:cNvSpPr txBox="1"/>
            <p:nvPr/>
          </p:nvSpPr>
          <p:spPr>
            <a:xfrm>
              <a:off x="1303788" y="1886251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F80C6E19-4D93-4CF5-9BA6-A2D9A2A68187}"/>
                </a:ext>
              </a:extLst>
            </p:cNvPr>
            <p:cNvSpPr txBox="1"/>
            <p:nvPr/>
          </p:nvSpPr>
          <p:spPr>
            <a:xfrm>
              <a:off x="9865905" y="318984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A789B85-5982-4BEB-8D53-14F37A81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873" y="463207"/>
            <a:ext cx="5700254" cy="3528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A69483F-075D-40B4-8B5C-F8C89046FB08}"/>
              </a:ext>
            </a:extLst>
          </p:cNvPr>
          <p:cNvSpPr txBox="1"/>
          <p:nvPr/>
        </p:nvSpPr>
        <p:spPr>
          <a:xfrm>
            <a:off x="2847975" y="4407845"/>
            <a:ext cx="6496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f(</a:t>
            </a:r>
            <a:r>
              <a:rPr lang="en-US" altLang="ko-KR" dirty="0" err="1">
                <a:solidFill>
                  <a:prstClr val="white"/>
                </a:solidFill>
              </a:rPr>
              <a:t>x,y</a:t>
            </a:r>
            <a:r>
              <a:rPr lang="en-US" altLang="ko-KR" dirty="0">
                <a:solidFill>
                  <a:prstClr val="white"/>
                </a:solidFill>
              </a:rPr>
              <a:t>) = x^2 + </a:t>
            </a:r>
            <a:r>
              <a:rPr lang="en-US" altLang="ko-KR" dirty="0" err="1">
                <a:solidFill>
                  <a:prstClr val="white"/>
                </a:solidFill>
              </a:rPr>
              <a:t>xy</a:t>
            </a:r>
            <a:r>
              <a:rPr lang="en-US" altLang="ko-KR" dirty="0">
                <a:solidFill>
                  <a:prstClr val="white"/>
                </a:solidFill>
              </a:rPr>
              <a:t> + y^2</a:t>
            </a:r>
          </a:p>
          <a:p>
            <a:r>
              <a:rPr lang="en-US" altLang="ko-KR" dirty="0">
                <a:solidFill>
                  <a:prstClr val="white"/>
                </a:solidFill>
                <a:latin typeface="Bauhaus 93" panose="020B0604020202020204" pitchFamily="82" charset="0"/>
              </a:rPr>
              <a:t>• </a:t>
            </a:r>
            <a:r>
              <a:rPr lang="ko-KR" altLang="en-US" dirty="0">
                <a:solidFill>
                  <a:prstClr val="white"/>
                </a:solidFill>
                <a:latin typeface="Bauhaus 93" panose="020B0604020202020204" pitchFamily="82" charset="0"/>
              </a:rPr>
              <a:t>현재 지점에서 </a:t>
            </a:r>
            <a:r>
              <a:rPr lang="ko-KR" altLang="en-US" dirty="0" err="1">
                <a:solidFill>
                  <a:prstClr val="white"/>
                </a:solidFill>
                <a:latin typeface="Bauhaus 93" panose="020B0604020202020204" pitchFamily="82" charset="0"/>
              </a:rPr>
              <a:t>그래디언트의</a:t>
            </a:r>
            <a:r>
              <a:rPr lang="ko-KR" altLang="en-US" dirty="0">
                <a:solidFill>
                  <a:prstClr val="white"/>
                </a:solidFill>
                <a:latin typeface="Bauhaus 93" panose="020B0604020202020204" pitchFamily="82" charset="0"/>
              </a:rPr>
              <a:t> 반대방향으로 </a:t>
            </a:r>
            <a:r>
              <a:rPr lang="en-US" altLang="ko-KR" dirty="0">
                <a:solidFill>
                  <a:prstClr val="white"/>
                </a:solidFill>
                <a:latin typeface="Bauhaus 93" panose="020B0604020202020204" pitchFamily="82" charset="0"/>
              </a:rPr>
              <a:t>w</a:t>
            </a:r>
            <a:r>
              <a:rPr lang="ko-KR" altLang="en-US" dirty="0">
                <a:solidFill>
                  <a:prstClr val="white"/>
                </a:solidFill>
                <a:latin typeface="Bauhaus 93" panose="020B0604020202020204" pitchFamily="82" charset="0"/>
              </a:rPr>
              <a:t>를 움직이면 </a:t>
            </a:r>
            <a:r>
              <a:rPr lang="en-US" altLang="ko-KR" dirty="0">
                <a:solidFill>
                  <a:prstClr val="white"/>
                </a:solidFill>
                <a:latin typeface="Bauhaus 93" panose="020B0604020202020204" pitchFamily="82" charset="0"/>
              </a:rPr>
              <a:t>f(w)</a:t>
            </a:r>
            <a:r>
              <a:rPr lang="ko-KR" altLang="en-US" dirty="0">
                <a:solidFill>
                  <a:prstClr val="white"/>
                </a:solidFill>
                <a:latin typeface="Bauhaus 93" panose="020B0604020202020204" pitchFamily="82" charset="0"/>
              </a:rPr>
              <a:t>의 값을 줄일 수 있습니다</a:t>
            </a:r>
            <a:r>
              <a:rPr lang="en-US" altLang="ko-KR" dirty="0">
                <a:solidFill>
                  <a:prstClr val="white"/>
                </a:solidFill>
                <a:latin typeface="Bauhaus 93" panose="020B0604020202020204" pitchFamily="82" charset="0"/>
              </a:rPr>
              <a:t>.</a:t>
            </a:r>
          </a:p>
          <a:p>
            <a:r>
              <a:rPr lang="en-US" altLang="ko-KR" dirty="0">
                <a:solidFill>
                  <a:prstClr val="white"/>
                </a:solidFill>
              </a:rPr>
              <a:t>Ex) w – step * gradient(f)</a:t>
            </a:r>
          </a:p>
        </p:txBody>
      </p:sp>
    </p:spTree>
    <p:extLst>
      <p:ext uri="{BB962C8B-B14F-4D97-AF65-F5344CB8AC3E}">
        <p14:creationId xmlns:p14="http://schemas.microsoft.com/office/powerpoint/2010/main" val="31802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C9FEF71-219B-4E72-801C-2ACC6ADBC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1238250"/>
            <a:ext cx="80200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8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671200" y="2147777"/>
            <a:ext cx="1259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</a:rPr>
              <a:t>Part 3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528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white"/>
                </a:solidFill>
              </a:rPr>
              <a:t>확률적 경사 </a:t>
            </a:r>
            <a:r>
              <a:rPr lang="ko-KR" altLang="en-US" sz="2800" dirty="0" err="1">
                <a:solidFill>
                  <a:prstClr val="white"/>
                </a:solidFill>
              </a:rPr>
              <a:t>하강법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 descr="실내, 테이블, 생활, 앉아있는이(가) 표시된 사진&#10;&#10;자동 생성된 설명">
            <a:extLst>
              <a:ext uri="{FF2B5EF4-FFF2-40B4-BE49-F238E27FC236}">
                <a16:creationId xmlns:a16="http://schemas.microsoft.com/office/drawing/2014/main" xmlns="" id="{668FE375-8C13-46CC-9FDB-6B86C9164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468AD5-E6A1-47E8-9643-6289506D78FD}"/>
              </a:ext>
            </a:extLst>
          </p:cNvPr>
          <p:cNvSpPr txBox="1"/>
          <p:nvPr/>
        </p:nvSpPr>
        <p:spPr>
          <a:xfrm>
            <a:off x="1490662" y="2247900"/>
            <a:ext cx="9210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prstClr val="black"/>
                </a:solidFill>
              </a:rPr>
              <a:t>경사 하강법은 무엇인가</a:t>
            </a:r>
            <a:r>
              <a:rPr lang="en-US" altLang="ko-KR" sz="2800" dirty="0">
                <a:solidFill>
                  <a:prstClr val="black"/>
                </a:solidFill>
              </a:rPr>
              <a:t>?</a:t>
            </a:r>
          </a:p>
          <a:p>
            <a:pPr algn="ctr"/>
            <a:r>
              <a:rPr lang="ko-KR" altLang="en-US" sz="2800" dirty="0">
                <a:solidFill>
                  <a:prstClr val="black"/>
                </a:solidFill>
              </a:rPr>
              <a:t>왜 경사 하강법을 사용하는가</a:t>
            </a:r>
            <a:r>
              <a:rPr lang="en-US" altLang="ko-KR" sz="2800" dirty="0">
                <a:solidFill>
                  <a:prstClr val="black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15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281063" y="50565"/>
            <a:ext cx="471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딥러닝  모델  훈련  반복  루프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AE31619-6FDF-42E9-82F7-C3756377E023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94AFC25-2A92-4C24-B572-12B917896FF7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8E6C5CC-C6BA-40B5-9D17-36E1217947E5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D59F73C-BAD3-4A07-A7E1-1539E7852C7B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A193566-DC5A-4BD2-BBFF-176881B803C6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5EF3C12-730E-4AFD-BEB5-3B474AC6542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&gt;&gt;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12AC40B-081A-4C79-BF80-1243419EFDA8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&gt;&gt;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3B273D9-6F8C-42CE-838F-E8F10E9E2223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&gt;&gt;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E92FD61-6DA6-410E-A460-8661C9FCAEDF}"/>
              </a:ext>
            </a:extLst>
          </p:cNvPr>
          <p:cNvSpPr txBox="1"/>
          <p:nvPr/>
        </p:nvSpPr>
        <p:spPr>
          <a:xfrm>
            <a:off x="1534893" y="2151529"/>
            <a:ext cx="79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</a:rPr>
              <a:t>Step 1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472C25E-5EDE-4AF0-8F73-402F7A97A34D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761A1AA-C01F-4FD0-BAF1-75B09F3267AA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95000"/>
                  </a:prstClr>
                </a:solidFill>
              </a:rPr>
              <a:t>Step 2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1A9AF63-31AA-49C6-ACBB-4C532B64710B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1A20815-B360-4B1E-85A3-62B6AB453174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95000"/>
                  </a:prstClr>
                </a:solidFill>
              </a:rPr>
              <a:t>Step 3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3BBC1AC-C158-4AE1-9D8F-67AEEEB17C9F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063A084-1DD6-4B82-B483-15FCA3A48B69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95000"/>
                  </a:prstClr>
                </a:solidFill>
              </a:rPr>
              <a:t>Step 4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6B0A7E0-4649-4149-9C1A-40FB28E685CF}"/>
              </a:ext>
            </a:extLst>
          </p:cNvPr>
          <p:cNvSpPr txBox="1"/>
          <p:nvPr/>
        </p:nvSpPr>
        <p:spPr>
          <a:xfrm>
            <a:off x="1095836" y="2952489"/>
            <a:ext cx="1682895" cy="15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훈련 샘플 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x 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 이에 대응하는 정답 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y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배치를  추출합니다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30274E9-BD5D-4E97-9C9F-91F062DC1F8E}"/>
              </a:ext>
            </a:extLst>
          </p:cNvPr>
          <p:cNvSpPr txBox="1"/>
          <p:nvPr/>
        </p:nvSpPr>
        <p:spPr>
          <a:xfrm>
            <a:off x="3873752" y="2952489"/>
            <a:ext cx="1682895" cy="15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 네트워크에 넣어 실행하고 </a:t>
            </a:r>
            <a:r>
              <a:rPr lang="ko-KR" altLang="en-US" sz="20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예측값을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52D78C-B1FC-429D-AC70-107D9C6D10D9}"/>
              </a:ext>
            </a:extLst>
          </p:cNvPr>
          <p:cNvSpPr txBox="1"/>
          <p:nvPr/>
        </p:nvSpPr>
        <p:spPr>
          <a:xfrm>
            <a:off x="6624616" y="2952489"/>
            <a:ext cx="1682895" cy="191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예측값과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실제 정답 값의 차이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네트워크의 손실을  계산합니다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6934A90-DC10-4BD2-8469-BEB9AAE5A7D4}"/>
              </a:ext>
            </a:extLst>
          </p:cNvPr>
          <p:cNvSpPr txBox="1"/>
          <p:nvPr/>
        </p:nvSpPr>
        <p:spPr>
          <a:xfrm>
            <a:off x="9383173" y="2952489"/>
            <a:ext cx="1682895" cy="22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</a:t>
            </a:r>
            <a:r>
              <a:rPr lang="ko-KR" altLang="en-US" sz="20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손실값이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감소되도록  </a:t>
            </a:r>
            <a:endParaRPr lang="en-US" altLang="ko-KR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네트워크의  모든 가중치를  업데이트  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3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09" y="111525"/>
            <a:ext cx="3619456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2)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 딥러닝의 작동 원리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10490" y="50565"/>
            <a:ext cx="366202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endParaRPr lang="en-US" altLang="ko-KR" sz="110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0356" y="3262366"/>
            <a:ext cx="3013073" cy="33940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53498" y="993778"/>
            <a:ext cx="3085003" cy="34575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04407" y="3311527"/>
            <a:ext cx="3013076" cy="3457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32340"/>
          <a:stretch>
            <a:fillRect/>
          </a:stretch>
        </p:blipFill>
        <p:spPr>
          <a:xfrm>
            <a:off x="460574" y="3429000"/>
            <a:ext cx="2930704" cy="2267481"/>
          </a:xfrm>
          <a:prstGeom prst="rect">
            <a:avLst/>
          </a:prstGeom>
          <a:effectLst/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22480" r="70500" b="39680"/>
          <a:stretch>
            <a:fillRect/>
          </a:stretch>
        </p:blipFill>
        <p:spPr>
          <a:xfrm>
            <a:off x="610579" y="5837947"/>
            <a:ext cx="1036227" cy="695674"/>
          </a:xfrm>
          <a:prstGeom prst="rect">
            <a:avLst/>
          </a:prstGeom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3750" y="1141650"/>
            <a:ext cx="2861327" cy="2318442"/>
          </a:xfrm>
          <a:prstGeom prst="rect">
            <a:avLst/>
          </a:prstGeom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3668" y="3429000"/>
            <a:ext cx="2738738" cy="2202833"/>
          </a:xfrm>
          <a:prstGeom prst="rect">
            <a:avLst/>
          </a:prstGeom>
          <a:effectLst/>
        </p:spPr>
      </p:pic>
      <p:sp>
        <p:nvSpPr>
          <p:cNvPr id="30" name="왼쪽 중괄호 17"/>
          <p:cNvSpPr/>
          <p:nvPr/>
        </p:nvSpPr>
        <p:spPr>
          <a:xfrm rot="5400000" flipV="1">
            <a:off x="1787130" y="13655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왼쪽 중괄호 18"/>
          <p:cNvSpPr/>
          <p:nvPr/>
        </p:nvSpPr>
        <p:spPr>
          <a:xfrm rot="5400000" flipV="1">
            <a:off x="10032606" y="141873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왼쪽 중괄호 16"/>
          <p:cNvSpPr/>
          <p:nvPr/>
        </p:nvSpPr>
        <p:spPr>
          <a:xfrm rot="16200000">
            <a:off x="5906692" y="321189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TextBox 22"/>
          <p:cNvSpPr txBox="1"/>
          <p:nvPr/>
        </p:nvSpPr>
        <p:spPr>
          <a:xfrm>
            <a:off x="375886" y="1215267"/>
            <a:ext cx="3338229" cy="100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rPr>
              <a:t> 각 층에서는 가중치를 파라                 미터로 가지는 함수로 표현</a:t>
            </a:r>
          </a:p>
          <a:p>
            <a:pPr>
              <a:defRPr/>
            </a:pPr>
            <a:endParaRPr lang="ko-KR" altLang="en-US" sz="15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rPr>
              <a:t> 목표는 가중치의 정확한 값을 찾는 것</a:t>
            </a:r>
          </a:p>
        </p:txBody>
      </p:sp>
      <p:sp>
        <p:nvSpPr>
          <p:cNvPr id="34" name="TextBox 22"/>
          <p:cNvSpPr txBox="1"/>
          <p:nvPr/>
        </p:nvSpPr>
        <p:spPr>
          <a:xfrm>
            <a:off x="4411012" y="5060193"/>
            <a:ext cx="3433477" cy="100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rPr>
              <a:t> 손실함수와 목적함수를 통해 출력값과 기댓값의 오차를 측정</a:t>
            </a:r>
          </a:p>
          <a:p>
            <a:pPr>
              <a:defRPr/>
            </a:pPr>
            <a:endParaRPr lang="ko-KR" altLang="en-US" sz="15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rPr>
              <a:t> 손실점수가 감소되도록 가중치를 수정</a:t>
            </a:r>
          </a:p>
        </p:txBody>
      </p:sp>
      <p:sp>
        <p:nvSpPr>
          <p:cNvPr id="35" name="TextBox 22"/>
          <p:cNvSpPr txBox="1"/>
          <p:nvPr/>
        </p:nvSpPr>
        <p:spPr>
          <a:xfrm>
            <a:off x="8635348" y="1177167"/>
            <a:ext cx="3163602" cy="1230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rPr>
              <a:t> 훈련 반복 </a:t>
            </a:r>
            <a:r>
              <a:rPr lang="en-US" altLang="ko-KR" sz="150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rPr>
              <a:t>이전의 방법을 여러번 수행하여 손실점수가 감소되는 것</a:t>
            </a:r>
            <a:r>
              <a:rPr lang="en-US" altLang="ko-KR" sz="150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defRPr/>
            </a:pPr>
            <a:endParaRPr lang="en-US" altLang="ko-KR" sz="15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rPr>
              <a:t> 손실함수를 최소화하는 가중치값 산출</a:t>
            </a:r>
          </a:p>
        </p:txBody>
      </p:sp>
    </p:spTree>
    <p:extLst>
      <p:ext uri="{BB962C8B-B14F-4D97-AF65-F5344CB8AC3E}">
        <p14:creationId xmlns:p14="http://schemas.microsoft.com/office/powerpoint/2010/main" val="251928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1628D24-8A3F-4578-A5CC-CD3F425E1B98}"/>
              </a:ext>
            </a:extLst>
          </p:cNvPr>
          <p:cNvSpPr/>
          <p:nvPr/>
        </p:nvSpPr>
        <p:spPr>
          <a:xfrm>
            <a:off x="2447923" y="1104900"/>
            <a:ext cx="729615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</a:rPr>
              <a:t>미니 배치 확률적 경사 </a:t>
            </a:r>
            <a:r>
              <a:rPr lang="ko-KR" altLang="en-US" sz="2800" dirty="0" err="1">
                <a:solidFill>
                  <a:prstClr val="white"/>
                </a:solidFill>
              </a:rPr>
              <a:t>하강법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47CF78A-8FD4-43A9-B76A-900CBE2AD557}"/>
              </a:ext>
            </a:extLst>
          </p:cNvPr>
          <p:cNvSpPr/>
          <p:nvPr/>
        </p:nvSpPr>
        <p:spPr>
          <a:xfrm>
            <a:off x="1357310" y="3741956"/>
            <a:ext cx="9477375" cy="5905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89DBC3-210C-4141-9A47-31EFC516EF4B}"/>
              </a:ext>
            </a:extLst>
          </p:cNvPr>
          <p:cNvSpPr txBox="1"/>
          <p:nvPr/>
        </p:nvSpPr>
        <p:spPr>
          <a:xfrm>
            <a:off x="3824287" y="2543175"/>
            <a:ext cx="454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</a:rPr>
              <a:t>전체 데이터 </a:t>
            </a:r>
            <a:r>
              <a:rPr lang="en-US" altLang="ko-KR" dirty="0">
                <a:solidFill>
                  <a:prstClr val="black"/>
                </a:solidFill>
              </a:rPr>
              <a:t>(1000</a:t>
            </a:r>
            <a:r>
              <a:rPr lang="ko-KR" altLang="en-US" dirty="0">
                <a:solidFill>
                  <a:prstClr val="black"/>
                </a:solidFill>
              </a:rPr>
              <a:t>개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</a:p>
          <a:p>
            <a:pPr algn="ctr"/>
            <a:r>
              <a:rPr lang="en-US" altLang="ko-KR" dirty="0" err="1">
                <a:solidFill>
                  <a:prstClr val="black"/>
                </a:solidFill>
              </a:rPr>
              <a:t>Batch_size</a:t>
            </a:r>
            <a:r>
              <a:rPr lang="en-US" altLang="ko-KR" dirty="0">
                <a:solidFill>
                  <a:prstClr val="black"/>
                </a:solidFill>
              </a:rPr>
              <a:t> = 100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66914AB8-67EC-4A3E-B59B-55961E72F862}"/>
              </a:ext>
            </a:extLst>
          </p:cNvPr>
          <p:cNvCxnSpPr/>
          <p:nvPr/>
        </p:nvCxnSpPr>
        <p:spPr>
          <a:xfrm>
            <a:off x="3295650" y="3741956"/>
            <a:ext cx="0" cy="6381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ED06986-7ED4-47D8-8D24-C593524E2D44}"/>
              </a:ext>
            </a:extLst>
          </p:cNvPr>
          <p:cNvCxnSpPr/>
          <p:nvPr/>
        </p:nvCxnSpPr>
        <p:spPr>
          <a:xfrm>
            <a:off x="4229100" y="3718141"/>
            <a:ext cx="0" cy="6381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2D8A6126-1FD6-49E1-85A8-6CB2053A642D}"/>
              </a:ext>
            </a:extLst>
          </p:cNvPr>
          <p:cNvCxnSpPr/>
          <p:nvPr/>
        </p:nvCxnSpPr>
        <p:spPr>
          <a:xfrm>
            <a:off x="5162550" y="3741956"/>
            <a:ext cx="0" cy="6381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05E97A30-5606-43DA-AC0B-C96305BA73BF}"/>
              </a:ext>
            </a:extLst>
          </p:cNvPr>
          <p:cNvCxnSpPr/>
          <p:nvPr/>
        </p:nvCxnSpPr>
        <p:spPr>
          <a:xfrm>
            <a:off x="6105516" y="3750109"/>
            <a:ext cx="0" cy="6381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3B5971D1-0ED9-4E27-B698-3CFFD4E142AE}"/>
              </a:ext>
            </a:extLst>
          </p:cNvPr>
          <p:cNvCxnSpPr/>
          <p:nvPr/>
        </p:nvCxnSpPr>
        <p:spPr>
          <a:xfrm>
            <a:off x="7038975" y="3769159"/>
            <a:ext cx="0" cy="6381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DD71178C-AA17-4B01-8CF4-4D12EC0B5515}"/>
              </a:ext>
            </a:extLst>
          </p:cNvPr>
          <p:cNvCxnSpPr/>
          <p:nvPr/>
        </p:nvCxnSpPr>
        <p:spPr>
          <a:xfrm>
            <a:off x="7886700" y="3750109"/>
            <a:ext cx="0" cy="6381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BB6DB9F5-3EE2-45DD-9F18-25EE4FABABE6}"/>
              </a:ext>
            </a:extLst>
          </p:cNvPr>
          <p:cNvCxnSpPr/>
          <p:nvPr/>
        </p:nvCxnSpPr>
        <p:spPr>
          <a:xfrm>
            <a:off x="8829675" y="3718141"/>
            <a:ext cx="0" cy="6381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EE3BDD4A-8D13-44FF-8FAA-4F2595ABD729}"/>
              </a:ext>
            </a:extLst>
          </p:cNvPr>
          <p:cNvCxnSpPr/>
          <p:nvPr/>
        </p:nvCxnSpPr>
        <p:spPr>
          <a:xfrm>
            <a:off x="9820273" y="3741956"/>
            <a:ext cx="0" cy="6381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B0B6DC8A-EB13-4B05-8F2C-0A75B23FE1D4}"/>
              </a:ext>
            </a:extLst>
          </p:cNvPr>
          <p:cNvCxnSpPr/>
          <p:nvPr/>
        </p:nvCxnSpPr>
        <p:spPr>
          <a:xfrm>
            <a:off x="2276473" y="3718142"/>
            <a:ext cx="0" cy="6381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00D3A27-B225-4F76-A516-A460140C75BF}"/>
              </a:ext>
            </a:extLst>
          </p:cNvPr>
          <p:cNvSpPr txBox="1"/>
          <p:nvPr/>
        </p:nvSpPr>
        <p:spPr>
          <a:xfrm>
            <a:off x="1357310" y="3142566"/>
            <a:ext cx="947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1batch     </a:t>
            </a:r>
            <a:r>
              <a:rPr lang="en-US" altLang="ko-KR" dirty="0" err="1">
                <a:solidFill>
                  <a:prstClr val="black"/>
                </a:solidFill>
              </a:rPr>
              <a:t>1batch</a:t>
            </a:r>
            <a:r>
              <a:rPr lang="en-US" altLang="ko-KR" dirty="0">
                <a:solidFill>
                  <a:prstClr val="black"/>
                </a:solidFill>
              </a:rPr>
              <a:t>       </a:t>
            </a:r>
            <a:r>
              <a:rPr lang="en-US" altLang="ko-KR" dirty="0" err="1">
                <a:solidFill>
                  <a:prstClr val="black"/>
                </a:solidFill>
              </a:rPr>
              <a:t>1batch</a:t>
            </a:r>
            <a:r>
              <a:rPr lang="en-US" altLang="ko-KR" dirty="0">
                <a:solidFill>
                  <a:prstClr val="black"/>
                </a:solidFill>
              </a:rPr>
              <a:t>       </a:t>
            </a:r>
            <a:r>
              <a:rPr lang="en-US" altLang="ko-KR" dirty="0" err="1">
                <a:solidFill>
                  <a:prstClr val="black"/>
                </a:solidFill>
              </a:rPr>
              <a:t>1batch</a:t>
            </a:r>
            <a:r>
              <a:rPr lang="en-US" altLang="ko-KR" dirty="0">
                <a:solidFill>
                  <a:prstClr val="black"/>
                </a:solidFill>
              </a:rPr>
              <a:t>      </a:t>
            </a:r>
            <a:r>
              <a:rPr lang="en-US" altLang="ko-KR" dirty="0" err="1">
                <a:solidFill>
                  <a:prstClr val="black"/>
                </a:solidFill>
              </a:rPr>
              <a:t>1batch</a:t>
            </a:r>
            <a:r>
              <a:rPr lang="en-US" altLang="ko-KR" dirty="0">
                <a:solidFill>
                  <a:prstClr val="black"/>
                </a:solidFill>
              </a:rPr>
              <a:t>      </a:t>
            </a:r>
            <a:r>
              <a:rPr lang="en-US" altLang="ko-KR" dirty="0" err="1">
                <a:solidFill>
                  <a:prstClr val="black"/>
                </a:solidFill>
              </a:rPr>
              <a:t>1batch</a:t>
            </a:r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en-US" altLang="ko-KR" dirty="0" err="1">
                <a:solidFill>
                  <a:prstClr val="black"/>
                </a:solidFill>
              </a:rPr>
              <a:t>1batch</a:t>
            </a:r>
            <a:r>
              <a:rPr lang="en-US" altLang="ko-KR" dirty="0">
                <a:solidFill>
                  <a:prstClr val="black"/>
                </a:solidFill>
              </a:rPr>
              <a:t>     </a:t>
            </a:r>
            <a:r>
              <a:rPr lang="en-US" altLang="ko-KR" dirty="0" err="1">
                <a:solidFill>
                  <a:prstClr val="black"/>
                </a:solidFill>
              </a:rPr>
              <a:t>1batch</a:t>
            </a:r>
            <a:r>
              <a:rPr lang="en-US" altLang="ko-KR" dirty="0">
                <a:solidFill>
                  <a:prstClr val="black"/>
                </a:solidFill>
              </a:rPr>
              <a:t>       </a:t>
            </a:r>
            <a:r>
              <a:rPr lang="en-US" altLang="ko-KR" dirty="0" err="1">
                <a:solidFill>
                  <a:prstClr val="black"/>
                </a:solidFill>
              </a:rPr>
              <a:t>1batch</a:t>
            </a:r>
            <a:r>
              <a:rPr lang="en-US" altLang="ko-KR" dirty="0">
                <a:solidFill>
                  <a:prstClr val="black"/>
                </a:solidFill>
              </a:rPr>
              <a:t>      </a:t>
            </a:r>
            <a:r>
              <a:rPr lang="en-US" altLang="ko-KR" dirty="0" err="1">
                <a:solidFill>
                  <a:prstClr val="black"/>
                </a:solidFill>
              </a:rPr>
              <a:t>1batch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(100</a:t>
            </a:r>
            <a:r>
              <a:rPr lang="ko-KR" altLang="en-US" dirty="0">
                <a:solidFill>
                  <a:prstClr val="black"/>
                </a:solidFill>
              </a:rPr>
              <a:t>개</a:t>
            </a:r>
            <a:r>
              <a:rPr lang="en-US" altLang="ko-KR" dirty="0">
                <a:solidFill>
                  <a:prstClr val="black"/>
                </a:solidFill>
              </a:rPr>
              <a:t>)    (100</a:t>
            </a:r>
            <a:r>
              <a:rPr lang="ko-KR" altLang="en-US" dirty="0">
                <a:solidFill>
                  <a:prstClr val="black"/>
                </a:solidFill>
              </a:rPr>
              <a:t>개</a:t>
            </a:r>
            <a:r>
              <a:rPr lang="en-US" altLang="ko-KR" dirty="0">
                <a:solidFill>
                  <a:prstClr val="black"/>
                </a:solidFill>
              </a:rPr>
              <a:t>)     (100</a:t>
            </a:r>
            <a:r>
              <a:rPr lang="ko-KR" altLang="en-US" dirty="0">
                <a:solidFill>
                  <a:prstClr val="black"/>
                </a:solidFill>
              </a:rPr>
              <a:t>개</a:t>
            </a:r>
            <a:r>
              <a:rPr lang="en-US" altLang="ko-KR" dirty="0">
                <a:solidFill>
                  <a:prstClr val="black"/>
                </a:solidFill>
              </a:rPr>
              <a:t>)     (100</a:t>
            </a:r>
            <a:r>
              <a:rPr lang="ko-KR" altLang="en-US" dirty="0">
                <a:solidFill>
                  <a:prstClr val="black"/>
                </a:solidFill>
              </a:rPr>
              <a:t>개</a:t>
            </a:r>
            <a:r>
              <a:rPr lang="en-US" altLang="ko-KR" dirty="0">
                <a:solidFill>
                  <a:prstClr val="black"/>
                </a:solidFill>
              </a:rPr>
              <a:t>)     (100</a:t>
            </a:r>
            <a:r>
              <a:rPr lang="ko-KR" altLang="en-US" dirty="0">
                <a:solidFill>
                  <a:prstClr val="black"/>
                </a:solidFill>
              </a:rPr>
              <a:t>개</a:t>
            </a:r>
            <a:r>
              <a:rPr lang="en-US" altLang="ko-KR" dirty="0">
                <a:solidFill>
                  <a:prstClr val="black"/>
                </a:solidFill>
              </a:rPr>
              <a:t>)    (100</a:t>
            </a:r>
            <a:r>
              <a:rPr lang="ko-KR" altLang="en-US" dirty="0">
                <a:solidFill>
                  <a:prstClr val="black"/>
                </a:solidFill>
              </a:rPr>
              <a:t>개</a:t>
            </a:r>
            <a:r>
              <a:rPr lang="en-US" altLang="ko-KR" dirty="0">
                <a:solidFill>
                  <a:prstClr val="black"/>
                </a:solidFill>
              </a:rPr>
              <a:t>) (100</a:t>
            </a:r>
            <a:r>
              <a:rPr lang="ko-KR" altLang="en-US" dirty="0">
                <a:solidFill>
                  <a:prstClr val="black"/>
                </a:solidFill>
              </a:rPr>
              <a:t>개</a:t>
            </a:r>
            <a:r>
              <a:rPr lang="en-US" altLang="ko-KR" dirty="0">
                <a:solidFill>
                  <a:prstClr val="black"/>
                </a:solidFill>
              </a:rPr>
              <a:t>)    (100</a:t>
            </a:r>
            <a:r>
              <a:rPr lang="ko-KR" altLang="en-US" dirty="0">
                <a:solidFill>
                  <a:prstClr val="black"/>
                </a:solidFill>
              </a:rPr>
              <a:t>개</a:t>
            </a:r>
            <a:r>
              <a:rPr lang="en-US" altLang="ko-KR" dirty="0">
                <a:solidFill>
                  <a:prstClr val="black"/>
                </a:solidFill>
              </a:rPr>
              <a:t>)     (100</a:t>
            </a:r>
            <a:r>
              <a:rPr lang="ko-KR" altLang="en-US" dirty="0">
                <a:solidFill>
                  <a:prstClr val="black"/>
                </a:solidFill>
              </a:rPr>
              <a:t>개</a:t>
            </a:r>
            <a:r>
              <a:rPr lang="en-US" altLang="ko-KR" dirty="0">
                <a:solidFill>
                  <a:prstClr val="black"/>
                </a:solidFill>
              </a:rPr>
              <a:t>)     (100</a:t>
            </a:r>
            <a:r>
              <a:rPr lang="ko-KR" altLang="en-US" dirty="0">
                <a:solidFill>
                  <a:prstClr val="black"/>
                </a:solidFill>
              </a:rPr>
              <a:t>개</a:t>
            </a:r>
            <a:r>
              <a:rPr lang="en-US" altLang="ko-KR" dirty="0">
                <a:solidFill>
                  <a:prstClr val="black"/>
                </a:solidFill>
              </a:rPr>
              <a:t>) 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FC5437E-1946-4C22-BDC8-123F7EE1EA86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SGD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4DA78C3-B23D-4B3F-BDD2-A376BB0D36B3}"/>
              </a:ext>
            </a:extLst>
          </p:cNvPr>
          <p:cNvSpPr txBox="1"/>
          <p:nvPr/>
        </p:nvSpPr>
        <p:spPr>
          <a:xfrm>
            <a:off x="768071" y="4888520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prstClr val="black"/>
                </a:solidFill>
              </a:rPr>
              <a:t>학습 데이터 중 무작위로 하나 선택해서  네트워크에 넣어 가중치를 업데이트</a:t>
            </a:r>
            <a:endParaRPr lang="ko-KR" altLang="en-US" sz="14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42286D0-DD4E-479D-B339-3D87112C8CD8}"/>
              </a:ext>
            </a:extLst>
          </p:cNvPr>
          <p:cNvSpPr txBox="1"/>
          <p:nvPr/>
        </p:nvSpPr>
        <p:spPr>
          <a:xfrm>
            <a:off x="2138102" y="4273064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SGD</a:t>
            </a:r>
            <a:endParaRPr lang="ko-KR" altLang="en-US" spc="-150" dirty="0">
              <a:solidFill>
                <a:prstClr val="black">
                  <a:lumMod val="75000"/>
                  <a:lumOff val="25000"/>
                </a:prstClr>
              </a:solidFill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3773528-DCAE-4B46-B778-2AA6CB0F4388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Mini Batch SGD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1190F3E-70FF-4161-9F7D-D86629CADABF}"/>
              </a:ext>
            </a:extLst>
          </p:cNvPr>
          <p:cNvSpPr txBox="1"/>
          <p:nvPr/>
        </p:nvSpPr>
        <p:spPr>
          <a:xfrm>
            <a:off x="4445991" y="4888520"/>
            <a:ext cx="3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Batch_size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기준으로 무작위로 데이터  묶음을 </a:t>
            </a:r>
            <a:endParaRPr lang="en-US" altLang="ko-KR" sz="14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/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만들어서  이  </a:t>
            </a:r>
            <a:r>
              <a:rPr lang="en-US" altLang="ko-KR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batch</a:t>
            </a:r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하나를  네트워크에  넣어  가중치를  업데이트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17456EC-6C63-460D-9492-16805C0BC62A}"/>
              </a:ext>
            </a:extLst>
          </p:cNvPr>
          <p:cNvSpPr txBox="1"/>
          <p:nvPr/>
        </p:nvSpPr>
        <p:spPr>
          <a:xfrm>
            <a:off x="5392897" y="4273064"/>
            <a:ext cx="136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Mini Batch SGD</a:t>
            </a:r>
            <a:endParaRPr lang="ko-KR" altLang="en-US" spc="-150" dirty="0">
              <a:solidFill>
                <a:prstClr val="black">
                  <a:lumMod val="75000"/>
                  <a:lumOff val="25000"/>
                </a:prstClr>
              </a:solidFill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574A165-14F5-4358-92CC-B02A7A1E2671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Batch SGD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DDA12CF-7950-4065-BC0C-FF3215DA065F}"/>
              </a:ext>
            </a:extLst>
          </p:cNvPr>
          <p:cNvSpPr txBox="1"/>
          <p:nvPr/>
        </p:nvSpPr>
        <p:spPr>
          <a:xfrm>
            <a:off x="8123911" y="4888520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prstClr val="black"/>
                </a:solidFill>
              </a:rPr>
              <a:t>모든 입력 데이터를 한번에 넣어 가중치도 한번에 업데이트</a:t>
            </a:r>
            <a:endParaRPr lang="ko-KR" altLang="en-US" sz="14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428E7CD-4958-4C81-93F2-34EFB3CBD780}"/>
              </a:ext>
            </a:extLst>
          </p:cNvPr>
          <p:cNvSpPr txBox="1"/>
          <p:nvPr/>
        </p:nvSpPr>
        <p:spPr>
          <a:xfrm>
            <a:off x="9261573" y="4273064"/>
            <a:ext cx="98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Batch SGD</a:t>
            </a:r>
            <a:endParaRPr lang="ko-KR" altLang="en-US" spc="-150" dirty="0">
              <a:solidFill>
                <a:prstClr val="black">
                  <a:lumMod val="75000"/>
                  <a:lumOff val="25000"/>
                </a:prst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43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CCE8E37-9BDF-4BCE-828A-D95DDFCC6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52" y="327353"/>
            <a:ext cx="3937942" cy="35283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FC5A3F-9891-4653-A9D0-0E3917B6F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5" y="327353"/>
            <a:ext cx="3937942" cy="35283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D7CD002-3B08-45CB-8B8E-3389001C5243}"/>
              </a:ext>
            </a:extLst>
          </p:cNvPr>
          <p:cNvSpPr txBox="1"/>
          <p:nvPr/>
        </p:nvSpPr>
        <p:spPr>
          <a:xfrm>
            <a:off x="1480398" y="4547116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Y=x^2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E00E50-9FB8-4923-BD5B-D7505A3A823C}"/>
              </a:ext>
            </a:extLst>
          </p:cNvPr>
          <p:cNvSpPr txBox="1"/>
          <p:nvPr/>
        </p:nvSpPr>
        <p:spPr>
          <a:xfrm>
            <a:off x="7425481" y="4547116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Y=x^2 + </a:t>
            </a:r>
            <a:r>
              <a:rPr lang="en-US" altLang="ko-KR" dirty="0" err="1">
                <a:solidFill>
                  <a:prstClr val="white"/>
                </a:solidFill>
              </a:rPr>
              <a:t>xy</a:t>
            </a:r>
            <a:r>
              <a:rPr lang="en-US" altLang="ko-KR" dirty="0">
                <a:solidFill>
                  <a:prstClr val="white"/>
                </a:solidFill>
              </a:rPr>
              <a:t> + y^2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7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CBB0498-13C3-48CC-9BFE-7243BE8082B0}"/>
              </a:ext>
            </a:extLst>
          </p:cNvPr>
          <p:cNvSpPr/>
          <p:nvPr/>
        </p:nvSpPr>
        <p:spPr>
          <a:xfrm>
            <a:off x="3131819" y="941705"/>
            <a:ext cx="5928360" cy="10219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EF51587-4B82-43A7-8A06-3BA5E76F90F4}"/>
              </a:ext>
            </a:extLst>
          </p:cNvPr>
          <p:cNvSpPr txBox="1"/>
          <p:nvPr/>
        </p:nvSpPr>
        <p:spPr>
          <a:xfrm>
            <a:off x="3573227" y="1098743"/>
            <a:ext cx="53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prstClr val="black"/>
                </a:solidFill>
              </a:rPr>
              <a:t>SGD </a:t>
            </a:r>
            <a:r>
              <a:rPr lang="ko-KR" altLang="en-US" sz="4000" spc="-300" dirty="0">
                <a:solidFill>
                  <a:prstClr val="black"/>
                </a:solidFill>
              </a:rPr>
              <a:t>경사 하강법의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CDA99F8-D29B-4BFE-98CD-B243F715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62" y="2721680"/>
            <a:ext cx="7458075" cy="31946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63CE788-2F0D-44E1-BFA7-B17A3C76FC00}"/>
              </a:ext>
            </a:extLst>
          </p:cNvPr>
          <p:cNvSpPr/>
          <p:nvPr/>
        </p:nvSpPr>
        <p:spPr>
          <a:xfrm>
            <a:off x="3733800" y="4591050"/>
            <a:ext cx="1352550" cy="247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</a:rPr>
              <a:t>이 부분에 갇힘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621F3750-0732-476F-AE32-E5AECB074517}"/>
              </a:ext>
            </a:extLst>
          </p:cNvPr>
          <p:cNvSpPr/>
          <p:nvPr/>
        </p:nvSpPr>
        <p:spPr>
          <a:xfrm>
            <a:off x="4303552" y="4223682"/>
            <a:ext cx="176169" cy="152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027BC5D-4C73-4500-B017-E18C737699ED}"/>
              </a:ext>
            </a:extLst>
          </p:cNvPr>
          <p:cNvSpPr txBox="1"/>
          <p:nvPr/>
        </p:nvSpPr>
        <p:spPr>
          <a:xfrm>
            <a:off x="5989740" y="6191075"/>
            <a:ext cx="334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prstClr val="black"/>
                </a:solidFill>
              </a:rPr>
              <a:t>https://sungwookkang.com/1416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9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8FFD00A-2DF4-4775-AAC7-43F3FE6D0795}"/>
              </a:ext>
            </a:extLst>
          </p:cNvPr>
          <p:cNvGrpSpPr/>
          <p:nvPr/>
        </p:nvGrpSpPr>
        <p:grpSpPr>
          <a:xfrm>
            <a:off x="1212348" y="1627613"/>
            <a:ext cx="9860870" cy="3519581"/>
            <a:chOff x="1303788" y="1886251"/>
            <a:chExt cx="9860870" cy="35195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0E8F7FC-C6F3-4F21-A228-1AB0954E1DC3}"/>
                </a:ext>
              </a:extLst>
            </p:cNvPr>
            <p:cNvSpPr txBox="1"/>
            <p:nvPr/>
          </p:nvSpPr>
          <p:spPr>
            <a:xfrm>
              <a:off x="1303788" y="1886251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F80C6E19-4D93-4CF5-9BA6-A2D9A2A68187}"/>
                </a:ext>
              </a:extLst>
            </p:cNvPr>
            <p:cNvSpPr txBox="1"/>
            <p:nvPr/>
          </p:nvSpPr>
          <p:spPr>
            <a:xfrm>
              <a:off x="9865905" y="318984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F2E9311-8F3E-47B2-A529-6F97BA01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462354"/>
            <a:ext cx="9525000" cy="476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13F5AFF-91C1-4484-AF93-385E44CB8326}"/>
              </a:ext>
            </a:extLst>
          </p:cNvPr>
          <p:cNvSpPr txBox="1"/>
          <p:nvPr/>
        </p:nvSpPr>
        <p:spPr>
          <a:xfrm>
            <a:off x="3290887" y="448480"/>
            <a:ext cx="561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Momentum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4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8FFD00A-2DF4-4775-AAC7-43F3FE6D0795}"/>
              </a:ext>
            </a:extLst>
          </p:cNvPr>
          <p:cNvGrpSpPr/>
          <p:nvPr/>
        </p:nvGrpSpPr>
        <p:grpSpPr>
          <a:xfrm>
            <a:off x="1212348" y="1627613"/>
            <a:ext cx="9860870" cy="3519581"/>
            <a:chOff x="1303788" y="1886251"/>
            <a:chExt cx="9860870" cy="35195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0E8F7FC-C6F3-4F21-A228-1AB0954E1DC3}"/>
                </a:ext>
              </a:extLst>
            </p:cNvPr>
            <p:cNvSpPr txBox="1"/>
            <p:nvPr/>
          </p:nvSpPr>
          <p:spPr>
            <a:xfrm>
              <a:off x="1303788" y="1886251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F80C6E19-4D93-4CF5-9BA6-A2D9A2A68187}"/>
                </a:ext>
              </a:extLst>
            </p:cNvPr>
            <p:cNvSpPr txBox="1"/>
            <p:nvPr/>
          </p:nvSpPr>
          <p:spPr>
            <a:xfrm>
              <a:off x="9865905" y="318984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13F5AFF-91C1-4484-AF93-385E44CB8326}"/>
              </a:ext>
            </a:extLst>
          </p:cNvPr>
          <p:cNvSpPr txBox="1"/>
          <p:nvPr/>
        </p:nvSpPr>
        <p:spPr>
          <a:xfrm>
            <a:off x="3290887" y="448480"/>
            <a:ext cx="561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Momentum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28D01A2-376B-41D7-921F-07028F3E8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6" y="1381125"/>
            <a:ext cx="94964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5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534C6-FC61-4EA2-8855-1A1004EB5117}"/>
              </a:ext>
            </a:extLst>
          </p:cNvPr>
          <p:cNvSpPr txBox="1"/>
          <p:nvPr/>
        </p:nvSpPr>
        <p:spPr>
          <a:xfrm>
            <a:off x="671200" y="2147777"/>
            <a:ext cx="1259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</a:rPr>
              <a:t>Part 4 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528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prstClr val="white"/>
                </a:solidFill>
              </a:rPr>
              <a:t>변화율 연결 </a:t>
            </a:r>
            <a:r>
              <a:rPr lang="en-US" altLang="ko-KR" sz="2800" dirty="0">
                <a:solidFill>
                  <a:prstClr val="white"/>
                </a:solidFill>
              </a:rPr>
              <a:t>: </a:t>
            </a:r>
            <a:r>
              <a:rPr lang="ko-KR" altLang="en-US" sz="2800" dirty="0" err="1">
                <a:solidFill>
                  <a:prstClr val="white"/>
                </a:solidFill>
              </a:rPr>
              <a:t>역전파</a:t>
            </a:r>
            <a:r>
              <a:rPr lang="ko-KR" altLang="en-US" sz="2800" dirty="0">
                <a:solidFill>
                  <a:prstClr val="white"/>
                </a:solidFill>
              </a:rPr>
              <a:t> 알고리즘</a:t>
            </a:r>
          </a:p>
        </p:txBody>
      </p:sp>
      <p:pic>
        <p:nvPicPr>
          <p:cNvPr id="8" name="그림 7" descr="실내, 테이블, 생활, 앉아있는이(가) 표시된 사진&#10;&#10;자동 생성된 설명">
            <a:extLst>
              <a:ext uri="{FF2B5EF4-FFF2-40B4-BE49-F238E27FC236}">
                <a16:creationId xmlns:a16="http://schemas.microsoft.com/office/drawing/2014/main" xmlns="" id="{668FE375-8C13-46CC-9FDB-6B86C9164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281063" y="50565"/>
            <a:ext cx="471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딥러닝  모델  훈련  반복  루프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AE31619-6FDF-42E9-82F7-C3756377E023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94AFC25-2A92-4C24-B572-12B917896FF7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8E6C5CC-C6BA-40B5-9D17-36E1217947E5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D59F73C-BAD3-4A07-A7E1-1539E7852C7B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A193566-DC5A-4BD2-BBFF-176881B803C6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5EF3C12-730E-4AFD-BEB5-3B474AC6542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&gt;&gt;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12AC40B-081A-4C79-BF80-1243419EFDA8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&gt;&gt;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3B273D9-6F8C-42CE-838F-E8F10E9E2223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&gt;&gt;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E92FD61-6DA6-410E-A460-8661C9FCAEDF}"/>
              </a:ext>
            </a:extLst>
          </p:cNvPr>
          <p:cNvSpPr txBox="1"/>
          <p:nvPr/>
        </p:nvSpPr>
        <p:spPr>
          <a:xfrm>
            <a:off x="1534893" y="2151529"/>
            <a:ext cx="79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</a:rPr>
              <a:t>Step 1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472C25E-5EDE-4AF0-8F73-402F7A97A34D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761A1AA-C01F-4FD0-BAF1-75B09F3267AA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95000"/>
                  </a:prstClr>
                </a:solidFill>
              </a:rPr>
              <a:t>Step 2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1A9AF63-31AA-49C6-ACBB-4C532B64710B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1A20815-B360-4B1E-85A3-62B6AB453174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95000"/>
                  </a:prstClr>
                </a:solidFill>
              </a:rPr>
              <a:t>Step 3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3BBC1AC-C158-4AE1-9D8F-67AEEEB17C9F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063A084-1DD6-4B82-B483-15FCA3A48B69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95000"/>
                  </a:prstClr>
                </a:solidFill>
              </a:rPr>
              <a:t>Step 4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6B0A7E0-4649-4149-9C1A-40FB28E685CF}"/>
              </a:ext>
            </a:extLst>
          </p:cNvPr>
          <p:cNvSpPr txBox="1"/>
          <p:nvPr/>
        </p:nvSpPr>
        <p:spPr>
          <a:xfrm>
            <a:off x="1095836" y="2952489"/>
            <a:ext cx="1682895" cy="15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훈련 샘플 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x 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 이에 대응하는 정답 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y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배치를  추출합니다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30274E9-BD5D-4E97-9C9F-91F062DC1F8E}"/>
              </a:ext>
            </a:extLst>
          </p:cNvPr>
          <p:cNvSpPr txBox="1"/>
          <p:nvPr/>
        </p:nvSpPr>
        <p:spPr>
          <a:xfrm>
            <a:off x="3873752" y="2952489"/>
            <a:ext cx="1682895" cy="15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X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 네트워크에 넣어 실행하고 </a:t>
            </a:r>
            <a:r>
              <a:rPr lang="ko-KR" altLang="en-US" sz="20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예측값을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52D78C-B1FC-429D-AC70-107D9C6D10D9}"/>
              </a:ext>
            </a:extLst>
          </p:cNvPr>
          <p:cNvSpPr txBox="1"/>
          <p:nvPr/>
        </p:nvSpPr>
        <p:spPr>
          <a:xfrm>
            <a:off x="6624616" y="2952489"/>
            <a:ext cx="1682895" cy="191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예측값과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실제 정답 값의 차이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네트워크의 손실을  계산합니다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6934A90-DC10-4BD2-8469-BEB9AAE5A7D4}"/>
              </a:ext>
            </a:extLst>
          </p:cNvPr>
          <p:cNvSpPr txBox="1"/>
          <p:nvPr/>
        </p:nvSpPr>
        <p:spPr>
          <a:xfrm>
            <a:off x="9383173" y="2952489"/>
            <a:ext cx="1682895" cy="22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</a:t>
            </a:r>
            <a:r>
              <a:rPr lang="ko-KR" altLang="en-US" sz="200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손실값이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감소되도록  </a:t>
            </a:r>
            <a:endParaRPr lang="en-US" altLang="ko-KR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네트워크의  모든 가중치를  업데이트  합니다</a:t>
            </a: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00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prstClr val="white"/>
                </a:solidFill>
              </a:rPr>
              <a:t>Part 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B41DDB92-62EA-4B35-80D5-96E95597AC69}"/>
              </a:ext>
            </a:extLst>
          </p:cNvPr>
          <p:cNvCxnSpPr/>
          <p:nvPr/>
        </p:nvCxnSpPr>
        <p:spPr>
          <a:xfrm>
            <a:off x="1190625" y="1647825"/>
            <a:ext cx="7116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4122D4-1A5B-4A07-A030-B2616B23C8D9}"/>
              </a:ext>
            </a:extLst>
          </p:cNvPr>
          <p:cNvSpPr txBox="1"/>
          <p:nvPr/>
        </p:nvSpPr>
        <p:spPr>
          <a:xfrm>
            <a:off x="1362075" y="1076325"/>
            <a:ext cx="649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1~3 </a:t>
            </a:r>
            <a:r>
              <a:rPr lang="ko-KR" altLang="en-US" dirty="0">
                <a:solidFill>
                  <a:prstClr val="black"/>
                </a:solidFill>
              </a:rPr>
              <a:t>단계가 </a:t>
            </a:r>
            <a:r>
              <a:rPr lang="ko-KR" altLang="en-US" dirty="0" err="1">
                <a:solidFill>
                  <a:prstClr val="black"/>
                </a:solidFill>
              </a:rPr>
              <a:t>순전파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F0784FAA-60AC-4AEB-A117-F72B7BACEE15}"/>
              </a:ext>
            </a:extLst>
          </p:cNvPr>
          <p:cNvCxnSpPr>
            <a:cxnSpLocks/>
          </p:cNvCxnSpPr>
          <p:nvPr/>
        </p:nvCxnSpPr>
        <p:spPr>
          <a:xfrm flipH="1">
            <a:off x="9280096" y="1647825"/>
            <a:ext cx="1965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899F4D4-D696-4A3D-982B-215C9DF98FA0}"/>
              </a:ext>
            </a:extLst>
          </p:cNvPr>
          <p:cNvSpPr txBox="1"/>
          <p:nvPr/>
        </p:nvSpPr>
        <p:spPr>
          <a:xfrm>
            <a:off x="9280096" y="1076325"/>
            <a:ext cx="196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4</a:t>
            </a:r>
            <a:r>
              <a:rPr lang="ko-KR" altLang="en-US" dirty="0">
                <a:solidFill>
                  <a:prstClr val="black"/>
                </a:solidFill>
              </a:rPr>
              <a:t>단계가 </a:t>
            </a:r>
            <a:r>
              <a:rPr lang="ko-KR" altLang="en-US" dirty="0" err="1">
                <a:solidFill>
                  <a:prstClr val="black"/>
                </a:solidFill>
              </a:rPr>
              <a:t>역전파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04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8FFD00A-2DF4-4775-AAC7-43F3FE6D0795}"/>
              </a:ext>
            </a:extLst>
          </p:cNvPr>
          <p:cNvGrpSpPr/>
          <p:nvPr/>
        </p:nvGrpSpPr>
        <p:grpSpPr>
          <a:xfrm>
            <a:off x="1212348" y="1627613"/>
            <a:ext cx="9860870" cy="3519581"/>
            <a:chOff x="1303788" y="1886251"/>
            <a:chExt cx="9860870" cy="35195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10E8F7FC-C6F3-4F21-A228-1AB0954E1DC3}"/>
                </a:ext>
              </a:extLst>
            </p:cNvPr>
            <p:cNvSpPr txBox="1"/>
            <p:nvPr/>
          </p:nvSpPr>
          <p:spPr>
            <a:xfrm>
              <a:off x="1303788" y="1886251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F80C6E19-4D93-4CF5-9BA6-A2D9A2A68187}"/>
                </a:ext>
              </a:extLst>
            </p:cNvPr>
            <p:cNvSpPr txBox="1"/>
            <p:nvPr/>
          </p:nvSpPr>
          <p:spPr>
            <a:xfrm>
              <a:off x="9865905" y="318984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13F5AFF-91C1-4484-AF93-385E44CB8326}"/>
              </a:ext>
            </a:extLst>
          </p:cNvPr>
          <p:cNvSpPr txBox="1"/>
          <p:nvPr/>
        </p:nvSpPr>
        <p:spPr>
          <a:xfrm>
            <a:off x="3290887" y="448480"/>
            <a:ext cx="561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prstClr val="white"/>
                </a:solidFill>
              </a:rPr>
              <a:t>역전파</a:t>
            </a:r>
            <a:r>
              <a:rPr lang="ko-KR" altLang="en-US" sz="2800" dirty="0">
                <a:solidFill>
                  <a:prstClr val="white"/>
                </a:solidFill>
              </a:rPr>
              <a:t> 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9C36EE-36DD-45F4-A506-EC19E05057A3}"/>
              </a:ext>
            </a:extLst>
          </p:cNvPr>
          <p:cNvSpPr txBox="1"/>
          <p:nvPr/>
        </p:nvSpPr>
        <p:spPr>
          <a:xfrm>
            <a:off x="5543550" y="5263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https://otexts.com/fppkr/nnetar.html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B695F27-35DD-49DC-B6A1-E51886D4E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4" y="1286295"/>
            <a:ext cx="7905750" cy="375243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CABA6A58-7C25-44E2-876C-EB3AA3D3FFD9}"/>
              </a:ext>
            </a:extLst>
          </p:cNvPr>
          <p:cNvCxnSpPr>
            <a:cxnSpLocks/>
          </p:cNvCxnSpPr>
          <p:nvPr/>
        </p:nvCxnSpPr>
        <p:spPr>
          <a:xfrm flipH="1">
            <a:off x="3853937" y="1943100"/>
            <a:ext cx="4876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96B4E2F-6C09-4750-80CA-9D356A49A1BF}"/>
              </a:ext>
            </a:extLst>
          </p:cNvPr>
          <p:cNvSpPr txBox="1"/>
          <p:nvPr/>
        </p:nvSpPr>
        <p:spPr>
          <a:xfrm>
            <a:off x="7607021" y="2014421"/>
            <a:ext cx="129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prstClr val="black"/>
                </a:solidFill>
              </a:rPr>
              <a:t>역전파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37242087-5448-4B57-9874-5F602094D31C}"/>
              </a:ext>
            </a:extLst>
          </p:cNvPr>
          <p:cNvCxnSpPr>
            <a:cxnSpLocks/>
          </p:cNvCxnSpPr>
          <p:nvPr/>
        </p:nvCxnSpPr>
        <p:spPr>
          <a:xfrm>
            <a:off x="3853937" y="4886325"/>
            <a:ext cx="4975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1C7E3E4-4CEB-4882-B79D-C7B222B17C0F}"/>
              </a:ext>
            </a:extLst>
          </p:cNvPr>
          <p:cNvSpPr txBox="1"/>
          <p:nvPr/>
        </p:nvSpPr>
        <p:spPr>
          <a:xfrm>
            <a:off x="7886699" y="4410075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</a:rPr>
              <a:t>순전파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0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xmlns="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prstClr val="white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34833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4333830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3)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 지금까지의 딥러닝 성과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10490" y="50565"/>
            <a:ext cx="366202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endParaRPr lang="en-US" altLang="ko-KR" sz="11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1365" y="1304106"/>
            <a:ext cx="779146" cy="1278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2160" y="3181350"/>
            <a:ext cx="779146" cy="1325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4706" y="5066478"/>
            <a:ext cx="747393" cy="13258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36"/>
          <p:cNvSpPr txBox="1"/>
          <p:nvPr/>
        </p:nvSpPr>
        <p:spPr>
          <a:xfrm>
            <a:off x="1513875" y="1257111"/>
            <a:ext cx="9461644" cy="512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이미지 분류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음성 인식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필기 인식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향상된 기계 번역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향상된 </a:t>
            </a: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TTS(Text-To-Speach)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변환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디지털 비서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자율 주행 능력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향상된 광고 타겟팅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향상된 웹 검색 엔진의 결과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자연어 질문에 대답하는 능력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사람을 능가하는 바둑 실력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4741" y="2987674"/>
            <a:ext cx="2324419" cy="1423054"/>
          </a:xfrm>
          <a:prstGeom prst="rect">
            <a:avLst/>
          </a:prstGeom>
          <a:ln>
            <a:noFill/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75958" y="966668"/>
            <a:ext cx="3722455" cy="1851265"/>
          </a:xfrm>
          <a:prstGeom prst="rect">
            <a:avLst/>
          </a:prstGeom>
          <a:ln>
            <a:noFill/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60261" y="4543426"/>
            <a:ext cx="3795181" cy="19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2143080" cy="572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3)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 </a:t>
            </a:r>
            <a:r>
              <a:rPr lang="en-US" altLang="ko-KR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AI</a:t>
            </a:r>
            <a:r>
              <a:rPr lang="ko-KR" altLang="en-US" sz="3200" spc="-300">
                <a:solidFill>
                  <a:prstClr val="black">
                    <a:lumMod val="85000"/>
                    <a:lumOff val="15000"/>
                  </a:prstClr>
                </a:solidFill>
              </a:rPr>
              <a:t> 의 전망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10490" y="50565"/>
            <a:ext cx="366202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endParaRPr lang="en-US" altLang="ko-KR" sz="11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1365" y="1304106"/>
            <a:ext cx="779146" cy="1278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2160" y="3181350"/>
            <a:ext cx="779146" cy="1325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4706" y="5066478"/>
            <a:ext cx="747393" cy="13258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36"/>
          <p:cNvSpPr txBox="1"/>
          <p:nvPr/>
        </p:nvSpPr>
        <p:spPr>
          <a:xfrm>
            <a:off x="1365178" y="1336483"/>
            <a:ext cx="9461645" cy="512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단기간의 기대는 비현실적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장기적 전망에 대해 긍정적</a:t>
            </a:r>
          </a:p>
          <a:p>
            <a:pPr algn="just">
              <a:lnSpc>
                <a:spcPct val="120000"/>
              </a:lnSpc>
              <a:defRPr/>
            </a:pPr>
            <a:endParaRPr lang="ko-KR" altLang="en-US" sz="2500" spc="-15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발전에 비해 일부에만 적용</a:t>
            </a:r>
          </a:p>
          <a:p>
            <a:pPr algn="just">
              <a:lnSpc>
                <a:spcPct val="120000"/>
              </a:lnSpc>
              <a:defRPr/>
            </a:pPr>
            <a:endParaRPr lang="ko-KR" altLang="en-US" sz="2500" spc="-15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AI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시대는 도래</a:t>
            </a:r>
          </a:p>
          <a:p>
            <a:pPr algn="just">
              <a:lnSpc>
                <a:spcPct val="120000"/>
              </a:lnSpc>
              <a:defRPr/>
            </a:pPr>
            <a:endParaRPr lang="ko-KR" altLang="en-US" sz="2500" spc="-15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500" spc="-150">
                <a:solidFill>
                  <a:prstClr val="black">
                    <a:lumMod val="75000"/>
                    <a:lumOff val="25000"/>
                  </a:prstClr>
                </a:solidFill>
              </a:rPr>
              <a:t>  다양한 적용으로 인류 발전 기대</a:t>
            </a:r>
          </a:p>
          <a:p>
            <a:pPr algn="just">
              <a:lnSpc>
                <a:spcPct val="120000"/>
              </a:lnSpc>
              <a:defRPr/>
            </a:pPr>
            <a:endParaRPr lang="ko-KR" altLang="en-US" sz="2500" spc="-15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20000"/>
              </a:lnSpc>
              <a:defRPr/>
            </a:pPr>
            <a:endParaRPr lang="ko-KR" altLang="en-US" sz="2500" spc="-1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33633" y="841374"/>
            <a:ext cx="4689963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4054</Words>
  <Application>Microsoft Office PowerPoint</Application>
  <PresentationFormat>와이드스크린</PresentationFormat>
  <Paragraphs>731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79</vt:i4>
      </vt:variant>
    </vt:vector>
  </HeadingPairs>
  <TitlesOfParts>
    <vt:vector size="95" baseType="lpstr">
      <vt:lpstr>Apple SD Gothic Neo</vt:lpstr>
      <vt:lpstr>Arial Unicode MS</vt:lpstr>
      <vt:lpstr>Bauhaus 93</vt:lpstr>
      <vt:lpstr>Menlo</vt:lpstr>
      <vt:lpstr>굴림</vt:lpstr>
      <vt:lpstr>마루 부리 Beta</vt:lpstr>
      <vt:lpstr>맑은 고딕</vt:lpstr>
      <vt:lpstr>Arial</vt:lpstr>
      <vt:lpstr>Consolas</vt:lpstr>
      <vt:lpstr>Wingdings</vt:lpstr>
      <vt:lpstr>Office 테마</vt:lpstr>
      <vt:lpstr>1_Office 테마</vt:lpstr>
      <vt:lpstr>2_Office 테마</vt:lpstr>
      <vt:lpstr>3_Office 테마</vt:lpstr>
      <vt:lpstr>4_Office 테마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아름</dc:creator>
  <cp:lastModifiedBy>김 아름</cp:lastModifiedBy>
  <cp:revision>7</cp:revision>
  <dcterms:created xsi:type="dcterms:W3CDTF">2022-01-06T01:28:46Z</dcterms:created>
  <dcterms:modified xsi:type="dcterms:W3CDTF">2022-01-06T02:01:46Z</dcterms:modified>
</cp:coreProperties>
</file>